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8" r:id="rId4"/>
    <p:sldId id="260" r:id="rId5"/>
    <p:sldId id="285" r:id="rId6"/>
    <p:sldId id="293" r:id="rId7"/>
    <p:sldId id="282" r:id="rId8"/>
    <p:sldId id="258" r:id="rId9"/>
    <p:sldId id="279" r:id="rId10"/>
    <p:sldId id="259" r:id="rId11"/>
    <p:sldId id="301" r:id="rId12"/>
    <p:sldId id="262" r:id="rId13"/>
    <p:sldId id="270" r:id="rId14"/>
    <p:sldId id="263" r:id="rId15"/>
    <p:sldId id="269" r:id="rId16"/>
    <p:sldId id="288" r:id="rId17"/>
    <p:sldId id="286" r:id="rId18"/>
    <p:sldId id="287" r:id="rId19"/>
    <p:sldId id="296" r:id="rId20"/>
    <p:sldId id="271" r:id="rId21"/>
    <p:sldId id="292" r:id="rId22"/>
    <p:sldId id="294" r:id="rId23"/>
    <p:sldId id="302" r:id="rId24"/>
    <p:sldId id="280" r:id="rId25"/>
    <p:sldId id="264" r:id="rId26"/>
    <p:sldId id="265" r:id="rId27"/>
    <p:sldId id="272" r:id="rId28"/>
    <p:sldId id="289" r:id="rId29"/>
    <p:sldId id="266" r:id="rId30"/>
    <p:sldId id="297" r:id="rId31"/>
    <p:sldId id="273" r:id="rId32"/>
    <p:sldId id="291" r:id="rId33"/>
    <p:sldId id="298" r:id="rId34"/>
    <p:sldId id="267" r:id="rId35"/>
    <p:sldId id="290" r:id="rId36"/>
    <p:sldId id="299" r:id="rId37"/>
    <p:sldId id="278" r:id="rId38"/>
    <p:sldId id="275" r:id="rId39"/>
    <p:sldId id="276" r:id="rId40"/>
  </p:sldIdLst>
  <p:sldSz cx="12192000" cy="6858000"/>
  <p:notesSz cx="6858000" cy="9144000"/>
  <p:embeddedFontLst>
    <p:embeddedFont>
      <p:font typeface="LG Smart UI Bold" panose="020B0800000101010101" pitchFamily="50" charset="-127"/>
      <p:bold r:id="rId42"/>
    </p:embeddedFont>
    <p:embeddedFont>
      <p:font typeface="Microsoft GothicNeo" panose="020B0500000101010101" pitchFamily="50" charset="-127"/>
      <p:regular r:id="rId43"/>
    </p:embeddedFont>
    <p:embeddedFont>
      <p:font typeface="레시피코리아 Medium" panose="0202060302010102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프리젠테이션 5 Medium" pitchFamily="2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E8D7EE"/>
    <a:srgbClr val="D2EEF7"/>
    <a:srgbClr val="DB9E64"/>
    <a:srgbClr val="C8BDB0"/>
    <a:srgbClr val="A9815E"/>
    <a:srgbClr val="EECFAF"/>
    <a:srgbClr val="B48458"/>
    <a:srgbClr val="FF7C80"/>
    <a:srgbClr val="BEB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8" autoAdjust="0"/>
    <p:restoredTop sz="50387" autoAdjust="0"/>
  </p:normalViewPr>
  <p:slideViewPr>
    <p:cSldViewPr snapToGrid="0">
      <p:cViewPr varScale="1">
        <p:scale>
          <a:sx n="44" d="100"/>
          <a:sy n="44" d="100"/>
        </p:scale>
        <p:origin x="17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B484A-E34D-4A81-B211-6506859B951F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92022-3C30-42AC-B3F6-6E6DE7E760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1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2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라벨링</a:t>
            </a:r>
            <a:r>
              <a:rPr lang="ko-KR" altLang="en-US" dirty="0"/>
              <a:t> 현실적 어려움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사람이 하나하나 </a:t>
            </a:r>
            <a:r>
              <a:rPr lang="ko-KR" altLang="en-US" dirty="0" err="1"/>
              <a:t>라벨링하기</a:t>
            </a:r>
            <a:r>
              <a:rPr lang="ko-KR" altLang="en-US" dirty="0"/>
              <a:t> 힘든 </a:t>
            </a:r>
            <a:r>
              <a:rPr lang="ko-KR" altLang="en-US" dirty="0" err="1"/>
              <a:t>예시같은거</a:t>
            </a:r>
            <a:r>
              <a:rPr lang="ko-KR" altLang="en-US" dirty="0"/>
              <a:t> 들어줘라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5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걍 슬라이드 그대로 읽자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39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근데 감독 시그널이 </a:t>
            </a:r>
            <a:r>
              <a:rPr lang="ko-KR" altLang="en-US" dirty="0" err="1"/>
              <a:t>뭔지</a:t>
            </a:r>
            <a:r>
              <a:rPr lang="ko-KR" altLang="en-US" dirty="0"/>
              <a:t> </a:t>
            </a:r>
            <a:r>
              <a:rPr lang="ko-KR" altLang="en-US" dirty="0" err="1"/>
              <a:t>궁금해할테니</a:t>
            </a:r>
            <a:r>
              <a:rPr lang="ko-KR" altLang="en-US" dirty="0"/>
              <a:t> 다음장에서 </a:t>
            </a:r>
            <a:r>
              <a:rPr lang="ko-KR" altLang="en-US" dirty="0" err="1"/>
              <a:t>설명한다구해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8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시그널은 곧 학습목표에 대한 이야기임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지도학습 과정의 </a:t>
            </a:r>
            <a:r>
              <a:rPr lang="ko-KR" altLang="en-US" dirty="0" err="1"/>
              <a:t>그림이란걸</a:t>
            </a:r>
            <a:r>
              <a:rPr lang="ko-KR" altLang="en-US" dirty="0"/>
              <a:t> 설명해주기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저 모델은 인코더를 거쳐 </a:t>
            </a:r>
            <a:r>
              <a:rPr lang="en-US" altLang="ko-KR" dirty="0"/>
              <a:t>task head </a:t>
            </a:r>
            <a:r>
              <a:rPr lang="ko-KR" altLang="en-US" dirty="0"/>
              <a:t>까지를 간략하게 </a:t>
            </a:r>
            <a:r>
              <a:rPr lang="ko-KR" altLang="en-US" dirty="0" err="1"/>
              <a:t>표현한고임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r>
              <a:rPr lang="ko-KR" altLang="en-US" dirty="0"/>
              <a:t>２</a:t>
            </a:r>
            <a:r>
              <a:rPr lang="en-US" altLang="ko-KR" dirty="0"/>
              <a:t>. </a:t>
            </a:r>
            <a:r>
              <a:rPr lang="ko-KR" altLang="en-US" dirty="0"/>
              <a:t>지도학습에서의 학습목표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입력이 들어오면 모델을 통과할거임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그러니까 인코더 거쳐서 태스크 헤드 거치는 과정</a:t>
            </a:r>
            <a:r>
              <a:rPr lang="en-US" altLang="ko-KR" dirty="0"/>
              <a:t>! </a:t>
            </a:r>
            <a:r>
              <a:rPr lang="ko-KR" altLang="en-US" dirty="0"/>
              <a:t>여기서도 </a:t>
            </a:r>
            <a:r>
              <a:rPr lang="en-US" altLang="ko-KR" dirty="0"/>
              <a:t>latent vector</a:t>
            </a:r>
            <a:r>
              <a:rPr lang="ko-KR" altLang="en-US" dirty="0"/>
              <a:t>가 </a:t>
            </a:r>
            <a:r>
              <a:rPr lang="ko-KR" altLang="en-US" dirty="0" err="1"/>
              <a:t>만들어지는거</a:t>
            </a:r>
            <a:r>
              <a:rPr lang="ko-KR" altLang="en-US" dirty="0"/>
              <a:t> 아까 </a:t>
            </a:r>
            <a:r>
              <a:rPr lang="ko-KR" altLang="en-US" dirty="0" err="1"/>
              <a:t>말햇던거</a:t>
            </a:r>
            <a:r>
              <a:rPr lang="en-US" altLang="ko-KR" dirty="0"/>
              <a:t>!! </a:t>
            </a:r>
            <a:r>
              <a:rPr lang="ko-KR" altLang="en-US" dirty="0"/>
              <a:t>기억하지</a:t>
            </a:r>
            <a:r>
              <a:rPr lang="en-US" altLang="ko-KR" dirty="0"/>
              <a:t>?!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입력에 대한 분류 예측을 하고</a:t>
            </a:r>
            <a:r>
              <a:rPr lang="en-US" altLang="ko-KR" dirty="0"/>
              <a:t>, </a:t>
            </a:r>
            <a:r>
              <a:rPr lang="ko-KR" altLang="en-US" dirty="0"/>
              <a:t>실제 라벨과의 </a:t>
            </a:r>
            <a:r>
              <a:rPr lang="en-US" altLang="ko-KR" dirty="0"/>
              <a:t>loss</a:t>
            </a:r>
            <a:r>
              <a:rPr lang="ko-KR" altLang="en-US" dirty="0"/>
              <a:t>를 </a:t>
            </a:r>
            <a:r>
              <a:rPr lang="ko-KR" altLang="en-US" dirty="0" err="1"/>
              <a:t>계산할고임</a:t>
            </a:r>
            <a:r>
              <a:rPr lang="en-US" altLang="ko-KR" dirty="0"/>
              <a:t>. </a:t>
            </a:r>
            <a:r>
              <a:rPr lang="ko-KR" altLang="en-US" dirty="0"/>
              <a:t>결국 이 </a:t>
            </a:r>
            <a:r>
              <a:rPr lang="en-US" altLang="ko-KR" dirty="0"/>
              <a:t>loss</a:t>
            </a:r>
            <a:r>
              <a:rPr lang="ko-KR" altLang="en-US" dirty="0" err="1"/>
              <a:t>라는건</a:t>
            </a:r>
            <a:r>
              <a:rPr lang="ko-KR" altLang="en-US" dirty="0"/>
              <a:t> 출력 데이터 값과 라벨 값의 차이인고야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02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크로스 엔트로피 로스를 </a:t>
            </a:r>
            <a:r>
              <a:rPr lang="ko-KR" altLang="en-US" dirty="0" err="1"/>
              <a:t>쓴다구</a:t>
            </a:r>
            <a:r>
              <a:rPr lang="ko-KR" altLang="en-US" dirty="0"/>
              <a:t> </a:t>
            </a:r>
            <a:r>
              <a:rPr lang="ko-KR" altLang="en-US" dirty="0" err="1"/>
              <a:t>햇을</a:t>
            </a:r>
            <a:r>
              <a:rPr lang="ko-KR" altLang="en-US" dirty="0"/>
              <a:t> 때의 설명</a:t>
            </a:r>
            <a:r>
              <a:rPr lang="en-US" altLang="ko-KR" dirty="0"/>
              <a:t>...!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수식 설명</a:t>
            </a:r>
            <a:r>
              <a:rPr lang="en-US" altLang="ko-KR" dirty="0"/>
              <a:t>~~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?</a:t>
            </a:r>
            <a:r>
              <a:rPr lang="ko-KR" altLang="en-US" dirty="0"/>
              <a:t>아니 저기 굳이 해당 클래스를 제외하고는 </a:t>
            </a:r>
            <a:r>
              <a:rPr lang="en-US" altLang="ko-KR" dirty="0"/>
              <a:t>0</a:t>
            </a:r>
            <a:r>
              <a:rPr lang="ko-KR" altLang="en-US" dirty="0"/>
              <a:t>이라 의미가 없는 거 아닌가</a:t>
            </a:r>
            <a:r>
              <a:rPr lang="en-US" altLang="ko-KR" dirty="0"/>
              <a:t>? </a:t>
            </a:r>
            <a:r>
              <a:rPr lang="ko-KR" altLang="en-US" dirty="0"/>
              <a:t>왜 저리 표현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?</a:t>
            </a:r>
            <a:r>
              <a:rPr lang="ko-KR" altLang="en-US" dirty="0"/>
              <a:t>응응 </a:t>
            </a:r>
            <a:r>
              <a:rPr lang="ko-KR" altLang="en-US" dirty="0" err="1"/>
              <a:t>니말</a:t>
            </a:r>
            <a:r>
              <a:rPr lang="ko-KR" altLang="en-US" dirty="0"/>
              <a:t> 맞아 그래서 사실 이런 경우에는 그냥 해당 클래스에 해당하는 계산만 </a:t>
            </a:r>
            <a:r>
              <a:rPr lang="ko-KR" altLang="en-US" dirty="0" err="1"/>
              <a:t>해두</a:t>
            </a:r>
            <a:r>
              <a:rPr lang="ko-KR" altLang="en-US" dirty="0"/>
              <a:t> 괜찮아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 라벨과 </a:t>
            </a:r>
            <a:r>
              <a:rPr lang="ko-KR" altLang="en-US" dirty="0" err="1"/>
              <a:t>출력값의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를 </a:t>
            </a:r>
            <a:r>
              <a:rPr lang="ko-KR" altLang="en-US" dirty="0" err="1"/>
              <a:t>최소화하는게</a:t>
            </a:r>
            <a:r>
              <a:rPr lang="ko-KR" altLang="en-US" dirty="0"/>
              <a:t> 일반적인 지도학습에서의 </a:t>
            </a:r>
            <a:r>
              <a:rPr lang="ko-KR" altLang="en-US" dirty="0" err="1"/>
              <a:t>시그널인거지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675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F1CEA-40BE-179B-F526-BFA9C525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C2F14A-E01E-D80C-5E22-0A464EC8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856638-FE49-5443-6729-8A0EB8C73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방금 </a:t>
            </a:r>
            <a:r>
              <a:rPr lang="ko-KR" altLang="en-US" dirty="0" err="1"/>
              <a:t>설명해준것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라벨이 곧 정답지가 되는 상황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그리고 자기지도학습은 </a:t>
            </a:r>
            <a:r>
              <a:rPr lang="en-US" altLang="ko-KR" dirty="0"/>
              <a:t>: </a:t>
            </a:r>
            <a:r>
              <a:rPr lang="ko-KR" altLang="en-US" dirty="0"/>
              <a:t>데이터 자신이 곧 정답지가 되는 상황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B29546-3CC5-4933-3007-19D3516A6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819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뭐 어떻게 데이터 자체의 구조로부터 학습 시그널을 만들 수 </a:t>
            </a:r>
            <a:r>
              <a:rPr lang="ko-KR" altLang="en-US" dirty="0" err="1"/>
              <a:t>있다는걸까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많고많은</a:t>
            </a:r>
            <a:r>
              <a:rPr lang="ko-KR" altLang="en-US" dirty="0"/>
              <a:t> 예시들 중 하나야 이미지를 가려놓고 다시 빈칸을 채우도록 하는 과제를 주는 것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보면</a:t>
            </a:r>
            <a:r>
              <a:rPr lang="en-US" altLang="ko-KR" dirty="0"/>
              <a:t>, </a:t>
            </a:r>
            <a:r>
              <a:rPr lang="ko-KR" altLang="en-US" dirty="0"/>
              <a:t>원본 데이터에 변형을 추가해서 입력 데이터를 생성했음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이미지 빈칸 채우기의 답안지는 곧</a:t>
            </a:r>
            <a:r>
              <a:rPr lang="en-US" altLang="ko-KR" dirty="0"/>
              <a:t>, </a:t>
            </a:r>
            <a:r>
              <a:rPr lang="ko-KR" altLang="en-US" dirty="0"/>
              <a:t>원본 데이터가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이게 바로 데이터 자체의 구조로부터 학습 시그널을 만들어냈다 라고 볼 수 </a:t>
            </a:r>
            <a:r>
              <a:rPr lang="ko-KR" altLang="en-US" dirty="0" err="1"/>
              <a:t>있겟지옛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068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이 과정을 학습 과정에서 좀 더 자세히 들여다보면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어떤 라벨도 붙어있지 않은 고양이 사진이 </a:t>
            </a:r>
            <a:r>
              <a:rPr lang="ko-KR" altLang="en-US" dirty="0" err="1"/>
              <a:t>준비되어있다구</a:t>
            </a:r>
            <a:r>
              <a:rPr lang="ko-KR" altLang="en-US" dirty="0"/>
              <a:t> </a:t>
            </a:r>
            <a:r>
              <a:rPr lang="ko-KR" altLang="en-US" dirty="0" err="1"/>
              <a:t>합시다잇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그다음</a:t>
            </a:r>
            <a:r>
              <a:rPr lang="ko-KR" altLang="en-US" dirty="0"/>
              <a:t> 원본 데이터에 </a:t>
            </a:r>
            <a:r>
              <a:rPr lang="ko-KR" altLang="en-US" dirty="0" err="1"/>
              <a:t>마스킹이라는</a:t>
            </a:r>
            <a:r>
              <a:rPr lang="ko-KR" altLang="en-US" dirty="0"/>
              <a:t> 변형을 </a:t>
            </a:r>
            <a:r>
              <a:rPr lang="ko-KR" altLang="en-US" dirty="0" err="1"/>
              <a:t>추가해주는것이에욧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마스킹된</a:t>
            </a:r>
            <a:r>
              <a:rPr lang="ko-KR" altLang="en-US" dirty="0"/>
              <a:t> 이미지가 모델에 들어가요</a:t>
            </a:r>
            <a:endParaRPr lang="en-US" altLang="ko-KR" dirty="0"/>
          </a:p>
          <a:p>
            <a:pPr marL="0" indent="0">
              <a:buFontTx/>
              <a:buNone/>
            </a:pP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여기서의 모델도 안쪽을 열어보면 </a:t>
            </a:r>
            <a:r>
              <a:rPr lang="ko-KR" altLang="en-US" dirty="0" err="1"/>
              <a:t>요러캐</a:t>
            </a:r>
            <a:r>
              <a:rPr lang="ko-KR" altLang="en-US" dirty="0"/>
              <a:t> 인코더</a:t>
            </a:r>
            <a:r>
              <a:rPr lang="en-US" altLang="ko-KR" dirty="0"/>
              <a:t>..</a:t>
            </a:r>
            <a:r>
              <a:rPr lang="ko-KR" altLang="en-US" dirty="0"/>
              <a:t>를 통해 </a:t>
            </a:r>
            <a:r>
              <a:rPr lang="ko-KR" altLang="en-US" dirty="0" err="1"/>
              <a:t>레이턴트벡터</a:t>
            </a:r>
            <a:r>
              <a:rPr lang="ko-KR" altLang="en-US" dirty="0"/>
              <a:t> </a:t>
            </a:r>
            <a:r>
              <a:rPr lang="ko-KR" altLang="en-US" dirty="0" err="1"/>
              <a:t>만들구</a:t>
            </a:r>
            <a:r>
              <a:rPr lang="ko-KR" altLang="en-US" dirty="0"/>
              <a:t> 태스크헤드로 들어가는 </a:t>
            </a:r>
            <a:r>
              <a:rPr lang="ko-KR" altLang="en-US" dirty="0" err="1"/>
              <a:t>구조이겟죠</a:t>
            </a:r>
            <a:r>
              <a:rPr lang="en-US" altLang="ko-KR" dirty="0"/>
              <a:t>? </a:t>
            </a:r>
            <a:r>
              <a:rPr lang="ko-KR" altLang="en-US" dirty="0"/>
              <a:t>그리고 여기서는 </a:t>
            </a:r>
            <a:r>
              <a:rPr lang="en-US" altLang="ko-KR" dirty="0"/>
              <a:t>reconstruction!</a:t>
            </a:r>
            <a:r>
              <a:rPr lang="ko-KR" altLang="en-US" dirty="0"/>
              <a:t>즉 이미지를 재구성하는 </a:t>
            </a:r>
            <a:r>
              <a:rPr lang="en-US" altLang="ko-KR" dirty="0"/>
              <a:t>task</a:t>
            </a:r>
            <a:r>
              <a:rPr lang="ko-KR" altLang="en-US" dirty="0"/>
              <a:t>를 수행할 </a:t>
            </a:r>
            <a:r>
              <a:rPr lang="en-US" altLang="ko-KR" dirty="0"/>
              <a:t>head</a:t>
            </a:r>
            <a:r>
              <a:rPr lang="ko-KR" altLang="en-US" dirty="0"/>
              <a:t>가 </a:t>
            </a:r>
            <a:r>
              <a:rPr lang="ko-KR" altLang="en-US" dirty="0" err="1"/>
              <a:t>붙어잇을고에욧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모델을 거치면 재구성된 이미지가 나오게 됩니다</a:t>
            </a:r>
            <a:r>
              <a:rPr lang="en-US" altLang="ko-KR" dirty="0"/>
              <a:t>! </a:t>
            </a:r>
            <a:r>
              <a:rPr lang="ko-KR" altLang="en-US" dirty="0"/>
              <a:t>즉 가려진 부분 각 픽셀 하나하나를 </a:t>
            </a:r>
            <a:r>
              <a:rPr lang="ko-KR" altLang="en-US" dirty="0" err="1"/>
              <a:t>예측했다구</a:t>
            </a:r>
            <a:r>
              <a:rPr lang="ko-KR" altLang="en-US" dirty="0"/>
              <a:t> 볼 수 있겠죠</a:t>
            </a:r>
            <a:endParaRPr lang="en-US" altLang="ko-KR" dirty="0"/>
          </a:p>
          <a:p>
            <a:pPr marL="0" indent="0">
              <a:buFontTx/>
              <a:buNone/>
            </a:pP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그리고 원본 데이터 자체에서 </a:t>
            </a:r>
            <a:r>
              <a:rPr lang="en-US" altLang="ko-KR" dirty="0"/>
              <a:t>loss</a:t>
            </a:r>
            <a:r>
              <a:rPr lang="ko-KR" altLang="en-US" dirty="0"/>
              <a:t>를 계산하고 이를 모델 가중치에 반영하여 점차적으로 최적의 모델 가중치를 찾아가게 </a:t>
            </a:r>
            <a:r>
              <a:rPr lang="ko-KR" altLang="en-US" dirty="0" err="1"/>
              <a:t>되겟죠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20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이 때의 학습 시그널도 좀 더 </a:t>
            </a:r>
            <a:r>
              <a:rPr lang="ko-KR" altLang="en-US" dirty="0" err="1"/>
              <a:t>알아봅쉐이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원본 데이터가 이렇게 </a:t>
            </a:r>
            <a:r>
              <a:rPr lang="ko-KR" altLang="en-US" dirty="0" err="1"/>
              <a:t>있구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 데이터에 </a:t>
            </a:r>
            <a:r>
              <a:rPr lang="ko-KR" altLang="en-US" dirty="0" err="1"/>
              <a:t>마스킹이라는</a:t>
            </a:r>
            <a:r>
              <a:rPr lang="ko-KR" altLang="en-US" dirty="0"/>
              <a:t> 변형을 </a:t>
            </a:r>
            <a:r>
              <a:rPr lang="ko-KR" altLang="en-US" dirty="0" err="1"/>
              <a:t>추가했었음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그리고 </a:t>
            </a:r>
            <a:r>
              <a:rPr lang="ko-KR" altLang="en-US" dirty="0" err="1"/>
              <a:t>그부분을</a:t>
            </a:r>
            <a:r>
              <a:rPr lang="ko-KR" altLang="en-US" dirty="0"/>
              <a:t> </a:t>
            </a:r>
            <a:r>
              <a:rPr lang="ko-KR" altLang="en-US" dirty="0" err="1"/>
              <a:t>재구성했었잔아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보이는 표는 고양이 사진을 </a:t>
            </a:r>
            <a:r>
              <a:rPr lang="ko-KR" altLang="en-US" dirty="0" err="1"/>
              <a:t>엄청엄청</a:t>
            </a:r>
            <a:r>
              <a:rPr lang="ko-KR" altLang="en-US" dirty="0"/>
              <a:t> 확대한 픽셀 </a:t>
            </a:r>
            <a:r>
              <a:rPr lang="ko-KR" altLang="en-US" dirty="0" err="1"/>
              <a:t>값들이라구</a:t>
            </a:r>
            <a:r>
              <a:rPr lang="ko-KR" altLang="en-US" dirty="0"/>
              <a:t> 간단히 생각해보자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여기서 구하는 </a:t>
            </a:r>
            <a:r>
              <a:rPr lang="en-US" altLang="ko-KR" dirty="0"/>
              <a:t>loss</a:t>
            </a:r>
            <a:r>
              <a:rPr lang="ko-KR" altLang="en-US" dirty="0"/>
              <a:t>는 곧 각 </a:t>
            </a:r>
            <a:r>
              <a:rPr lang="ko-KR" altLang="en-US" dirty="0" err="1"/>
              <a:t>픽셀값들의</a:t>
            </a:r>
            <a:r>
              <a:rPr lang="ko-KR" altLang="en-US" dirty="0"/>
              <a:t> 차이가 </a:t>
            </a:r>
            <a:r>
              <a:rPr lang="ko-KR" altLang="en-US" dirty="0" err="1"/>
              <a:t>되는거지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보통은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로스를 사용해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</a:t>
            </a:r>
            <a:r>
              <a:rPr lang="ko-KR" altLang="en-US" dirty="0" err="1"/>
              <a:t>픽셀끼리의</a:t>
            </a:r>
            <a:r>
              <a:rPr lang="ko-KR" altLang="en-US" dirty="0"/>
              <a:t> 차이를 가지고 위 수식을 계산하면</a:t>
            </a:r>
            <a:r>
              <a:rPr lang="en-US" altLang="ko-KR" dirty="0"/>
              <a:t>, 3.04</a:t>
            </a:r>
            <a:r>
              <a:rPr lang="ko-KR" altLang="en-US" dirty="0"/>
              <a:t>라는 </a:t>
            </a:r>
            <a:r>
              <a:rPr lang="en-US" altLang="ko-KR" dirty="0"/>
              <a:t>loss </a:t>
            </a:r>
            <a:r>
              <a:rPr lang="ko-KR" altLang="en-US" dirty="0"/>
              <a:t>탄생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</a:t>
            </a:r>
            <a:r>
              <a:rPr lang="ko-KR" altLang="en-US" dirty="0" err="1"/>
              <a:t>픽셀끼리의</a:t>
            </a:r>
            <a:r>
              <a:rPr lang="ko-KR" altLang="en-US" dirty="0"/>
              <a:t> 차이가 적을수록 </a:t>
            </a:r>
            <a:r>
              <a:rPr lang="en-US" altLang="ko-KR" dirty="0"/>
              <a:t>loss</a:t>
            </a:r>
            <a:r>
              <a:rPr lang="ko-KR" altLang="en-US" dirty="0"/>
              <a:t>의 값은 </a:t>
            </a:r>
            <a:r>
              <a:rPr lang="ko-KR" altLang="en-US" dirty="0" err="1"/>
              <a:t>작아질고임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 </a:t>
            </a:r>
            <a:r>
              <a:rPr lang="en-US" altLang="ko-KR" dirty="0"/>
              <a:t>loss</a:t>
            </a:r>
            <a:r>
              <a:rPr lang="ko-KR" altLang="en-US" dirty="0"/>
              <a:t>를 </a:t>
            </a:r>
            <a:r>
              <a:rPr lang="ko-KR" altLang="en-US" dirty="0" err="1"/>
              <a:t>줄이는게</a:t>
            </a:r>
            <a:r>
              <a:rPr lang="ko-KR" altLang="en-US" dirty="0"/>
              <a:t> 이 학습의 목표이자 시그널이 되는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59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자 다시 크게 보자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방금 우리가 </a:t>
            </a:r>
            <a:r>
              <a:rPr lang="ko-KR" altLang="en-US" dirty="0" err="1"/>
              <a:t>한건</a:t>
            </a:r>
            <a:r>
              <a:rPr lang="ko-KR" altLang="en-US" dirty="0"/>
              <a:t> 라벨 없는 데이터를 가지고 </a:t>
            </a:r>
            <a:r>
              <a:rPr lang="en-US" altLang="ko-KR" dirty="0"/>
              <a:t>masking</a:t>
            </a:r>
            <a:r>
              <a:rPr lang="ko-KR" altLang="en-US" dirty="0"/>
              <a:t>이라는 변형을 추가해서 </a:t>
            </a:r>
            <a:r>
              <a:rPr lang="en-US" altLang="ko-KR" dirty="0"/>
              <a:t>input</a:t>
            </a:r>
            <a:r>
              <a:rPr lang="ko-KR" altLang="en-US" dirty="0"/>
              <a:t>에 넣었지</a:t>
            </a:r>
            <a:r>
              <a:rPr lang="en-US" altLang="ko-KR" dirty="0"/>
              <a:t>? </a:t>
            </a:r>
            <a:r>
              <a:rPr lang="ko-KR" altLang="en-US" dirty="0" err="1"/>
              <a:t>글구</a:t>
            </a:r>
            <a:r>
              <a:rPr lang="ko-KR" altLang="en-US" dirty="0"/>
              <a:t> 인코더를 거치고 </a:t>
            </a:r>
            <a:r>
              <a:rPr lang="en-US" altLang="ko-KR" dirty="0"/>
              <a:t>task head(reconstruction)</a:t>
            </a:r>
            <a:r>
              <a:rPr lang="ko-KR" altLang="en-US" dirty="0"/>
              <a:t>을 통해서 </a:t>
            </a:r>
            <a:r>
              <a:rPr lang="ko-KR" altLang="en-US" dirty="0" err="1"/>
              <a:t>마스킹된부분에</a:t>
            </a:r>
            <a:r>
              <a:rPr lang="ko-KR" altLang="en-US" dirty="0"/>
              <a:t> 대한 재구성을 </a:t>
            </a:r>
            <a:r>
              <a:rPr lang="ko-KR" altLang="en-US" dirty="0" err="1"/>
              <a:t>햇음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글고</a:t>
            </a:r>
            <a:r>
              <a:rPr lang="ko-KR" altLang="en-US" dirty="0"/>
              <a:t> 원본 이미지로부터 </a:t>
            </a:r>
            <a:r>
              <a:rPr lang="en-US" altLang="ko-KR" dirty="0"/>
              <a:t>loss</a:t>
            </a:r>
            <a:r>
              <a:rPr lang="ko-KR" altLang="en-US" dirty="0"/>
              <a:t>를 구해 그 값을 </a:t>
            </a:r>
            <a:r>
              <a:rPr lang="ko-KR" altLang="en-US" dirty="0" err="1"/>
              <a:t>최소화시키자는</a:t>
            </a:r>
            <a:r>
              <a:rPr lang="ko-KR" altLang="en-US" dirty="0"/>
              <a:t> 학습 목표를 </a:t>
            </a:r>
            <a:r>
              <a:rPr lang="ko-KR" altLang="en-US" dirty="0" err="1"/>
              <a:t>가지구</a:t>
            </a:r>
            <a:r>
              <a:rPr lang="ko-KR" altLang="en-US" dirty="0"/>
              <a:t> </a:t>
            </a:r>
            <a:r>
              <a:rPr lang="en-US" altLang="ko-KR" dirty="0"/>
              <a:t>encoder</a:t>
            </a:r>
            <a:r>
              <a:rPr lang="ko-KR" altLang="en-US" dirty="0"/>
              <a:t>를 </a:t>
            </a:r>
            <a:r>
              <a:rPr lang="ko-KR" altLang="en-US" dirty="0" err="1"/>
              <a:t>학습시킨고야</a:t>
            </a: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결론</a:t>
            </a:r>
          </a:p>
          <a:p>
            <a:r>
              <a:rPr lang="ko-KR" altLang="en-US" dirty="0"/>
              <a:t>자기지도학습은 라벨 없이도 좋은 </a:t>
            </a:r>
            <a:r>
              <a:rPr lang="en-US" altLang="ko-KR" dirty="0"/>
              <a:t>latent vector</a:t>
            </a:r>
            <a:r>
              <a:rPr lang="ko-KR" altLang="en-US" dirty="0"/>
              <a:t>를 뽑아낼 수 있는 </a:t>
            </a:r>
            <a:r>
              <a:rPr lang="en-US" altLang="ko-KR" dirty="0" err="1"/>
              <a:t>encdoer</a:t>
            </a:r>
            <a:r>
              <a:rPr lang="ko-KR" altLang="en-US" dirty="0"/>
              <a:t>가 되도록 학습시킬 수 잇는 방법이 </a:t>
            </a:r>
            <a:r>
              <a:rPr lang="ko-KR" altLang="en-US" dirty="0" err="1"/>
              <a:t>된다는고임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- unlabeled data</a:t>
            </a:r>
            <a:r>
              <a:rPr lang="ko-KR" altLang="en-US" dirty="0"/>
              <a:t>는 세상에 겁나 </a:t>
            </a:r>
            <a:r>
              <a:rPr lang="ko-KR" altLang="en-US" dirty="0" err="1"/>
              <a:t>많잖아</a:t>
            </a:r>
            <a:r>
              <a:rPr lang="en-US" altLang="ko-KR" dirty="0"/>
              <a:t>. </a:t>
            </a:r>
            <a:r>
              <a:rPr lang="ko-KR" altLang="en-US" dirty="0"/>
              <a:t>이거 그냥 다 활용될 수 </a:t>
            </a:r>
            <a:r>
              <a:rPr lang="ko-KR" altLang="en-US" dirty="0" err="1"/>
              <a:t>있다는고임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근데 이렇게 예쁜 </a:t>
            </a:r>
            <a:r>
              <a:rPr lang="en-US" altLang="ko-KR" dirty="0"/>
              <a:t>latent vector</a:t>
            </a:r>
            <a:r>
              <a:rPr lang="ko-KR" altLang="en-US" dirty="0"/>
              <a:t>를 만들어낼 수 있는 예쁜 </a:t>
            </a:r>
            <a:r>
              <a:rPr lang="en-US" altLang="ko-KR" dirty="0"/>
              <a:t>encoder</a:t>
            </a:r>
            <a:r>
              <a:rPr lang="ko-KR" altLang="en-US" dirty="0"/>
              <a:t>를 고냥 가만히만 </a:t>
            </a:r>
            <a:r>
              <a:rPr lang="ko-KR" altLang="en-US" dirty="0" err="1"/>
              <a:t>냅둘</a:t>
            </a:r>
            <a:r>
              <a:rPr lang="ko-KR" altLang="en-US" dirty="0"/>
              <a:t> 순 </a:t>
            </a:r>
            <a:r>
              <a:rPr lang="ko-KR" altLang="en-US" dirty="0" err="1"/>
              <a:t>없겟지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9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평소 </a:t>
            </a:r>
            <a:r>
              <a:rPr lang="ko-KR" altLang="en-US" dirty="0" err="1"/>
              <a:t>알고있는</a:t>
            </a:r>
            <a:r>
              <a:rPr lang="ko-KR" altLang="en-US" dirty="0"/>
              <a:t> 지도학습의 큰 개념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모델 안에 </a:t>
            </a:r>
            <a:r>
              <a:rPr lang="ko-KR" altLang="en-US" dirty="0" err="1"/>
              <a:t>라벨링되어있는</a:t>
            </a:r>
            <a:r>
              <a:rPr lang="ko-KR" altLang="en-US" dirty="0"/>
              <a:t> 데이터를 넣어 학습시킴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어떤 이미지를 넣었을 때 학습시켰던 라벨들 중 하나로 분류 예측할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00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보통의 자기지도 학습의 활용이라고 볼 수 있는 하나의 학습 파이프라인이야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방금 우리가 이미지를 재구성하며 예쁜</a:t>
            </a:r>
            <a:r>
              <a:rPr lang="en-US" altLang="ko-KR" dirty="0"/>
              <a:t>encoder </a:t>
            </a:r>
            <a:r>
              <a:rPr lang="ko-KR" altLang="en-US" dirty="0"/>
              <a:t>즉 예쁜 </a:t>
            </a:r>
            <a:r>
              <a:rPr lang="en-US" altLang="ko-KR" dirty="0"/>
              <a:t>model</a:t>
            </a:r>
            <a:r>
              <a:rPr lang="ko-KR" altLang="en-US" dirty="0"/>
              <a:t>을 만들어냈던 과정은 </a:t>
            </a:r>
            <a:r>
              <a:rPr lang="en-US" altLang="ko-KR" dirty="0"/>
              <a:t>pretext task</a:t>
            </a:r>
            <a:r>
              <a:rPr lang="ko-KR" altLang="en-US" dirty="0"/>
              <a:t>의 과정에 </a:t>
            </a:r>
            <a:r>
              <a:rPr lang="ko-KR" altLang="en-US" dirty="0" err="1"/>
              <a:t>해당하는고지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그리고 보통은</a:t>
            </a:r>
            <a:r>
              <a:rPr lang="en-US" altLang="ko-KR" dirty="0"/>
              <a:t>? </a:t>
            </a:r>
            <a:r>
              <a:rPr lang="ko-KR" altLang="en-US" dirty="0"/>
              <a:t>전이 학습의 방식으로 내가 진짜 하고자 하는 </a:t>
            </a:r>
            <a:r>
              <a:rPr lang="en-US" altLang="ko-KR" dirty="0"/>
              <a:t>task</a:t>
            </a:r>
            <a:r>
              <a:rPr lang="ko-KR" altLang="en-US" dirty="0"/>
              <a:t>에 맞춰 모델을 </a:t>
            </a:r>
            <a:r>
              <a:rPr lang="en-US" altLang="ko-KR" dirty="0"/>
              <a:t>fine tuning </a:t>
            </a:r>
            <a:r>
              <a:rPr lang="ko-KR" altLang="en-US" dirty="0"/>
              <a:t>해서 </a:t>
            </a:r>
            <a:r>
              <a:rPr lang="en-US" altLang="ko-KR" dirty="0"/>
              <a:t>downstream task</a:t>
            </a:r>
            <a:r>
              <a:rPr lang="ko-KR" altLang="en-US" dirty="0"/>
              <a:t>를 위한 학습을 또 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자기지도학습의 핵심은 바로 </a:t>
            </a:r>
            <a:r>
              <a:rPr lang="ko-KR" altLang="en-US" dirty="0" err="1"/>
              <a:t>이부분</a:t>
            </a:r>
            <a:r>
              <a:rPr lang="en-US" altLang="ko-KR" dirty="0"/>
              <a:t>! ( pretext task..! 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984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지금까지 </a:t>
            </a:r>
            <a:r>
              <a:rPr lang="en-US" altLang="ko-KR" dirty="0"/>
              <a:t>self supervised learning</a:t>
            </a:r>
            <a:r>
              <a:rPr lang="ko-KR" altLang="en-US" dirty="0"/>
              <a:t>에서 </a:t>
            </a:r>
            <a:r>
              <a:rPr lang="ko-KR" altLang="en-US" dirty="0" err="1"/>
              <a:t>설명햇던</a:t>
            </a:r>
            <a:r>
              <a:rPr lang="ko-KR" altLang="en-US" dirty="0"/>
              <a:t> </a:t>
            </a:r>
            <a:r>
              <a:rPr lang="ko-KR" altLang="en-US" dirty="0" err="1"/>
              <a:t>그부분이야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라벨이 없는 데이터에서 데이터 자체의 구조를 이용해 스스로 감독 시그널</a:t>
            </a:r>
            <a:r>
              <a:rPr lang="en-US" altLang="ko-KR" dirty="0"/>
              <a:t>(supervision signal)</a:t>
            </a:r>
            <a:r>
              <a:rPr lang="ko-KR" altLang="en-US" dirty="0"/>
              <a:t>을 생성하여 표현을 학습하는 </a:t>
            </a:r>
            <a:r>
              <a:rPr lang="ko-KR" altLang="en-US" dirty="0" err="1"/>
              <a:t>과정인거지</a:t>
            </a:r>
            <a:endParaRPr lang="ko-KR" altLang="en-US" dirty="0"/>
          </a:p>
          <a:p>
            <a:r>
              <a:rPr lang="en-US" altLang="ko-KR" dirty="0"/>
              <a:t>- encoder</a:t>
            </a:r>
            <a:r>
              <a:rPr lang="ko-KR" altLang="en-US" dirty="0"/>
              <a:t>가 좋은 </a:t>
            </a:r>
            <a:r>
              <a:rPr lang="en-US" altLang="ko-KR" dirty="0"/>
              <a:t>latent vector</a:t>
            </a:r>
            <a:r>
              <a:rPr lang="ko-KR" altLang="en-US" dirty="0"/>
              <a:t>를 만들어내도록 </a:t>
            </a:r>
            <a:r>
              <a:rPr lang="ko-KR" altLang="en-US" dirty="0" err="1"/>
              <a:t>학습시키는고야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358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그리고 그걸 </a:t>
            </a:r>
            <a:r>
              <a:rPr lang="en-US" altLang="ko-KR" dirty="0"/>
              <a:t>downstream task</a:t>
            </a:r>
            <a:r>
              <a:rPr lang="ko-KR" altLang="en-US" dirty="0"/>
              <a:t>에서 </a:t>
            </a:r>
            <a:r>
              <a:rPr lang="ko-KR" altLang="en-US" dirty="0" err="1"/>
              <a:t>활용하는거야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예를들어</a:t>
            </a:r>
            <a:r>
              <a:rPr lang="ko-KR" altLang="en-US" dirty="0"/>
              <a:t> 의료 데이터가 있는데 라벨이 </a:t>
            </a:r>
            <a:r>
              <a:rPr lang="en-US" altLang="ko-KR" dirty="0"/>
              <a:t>10</a:t>
            </a:r>
            <a:r>
              <a:rPr lang="ko-KR" altLang="en-US" dirty="0"/>
              <a:t>퍼만 되어있다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그러면 라벨 없는 </a:t>
            </a:r>
            <a:r>
              <a:rPr lang="en-US" altLang="ko-KR" dirty="0"/>
              <a:t>90</a:t>
            </a:r>
            <a:r>
              <a:rPr lang="ko-KR" altLang="en-US" dirty="0"/>
              <a:t>퍼센트로 </a:t>
            </a:r>
            <a:r>
              <a:rPr lang="en-US" altLang="ko-KR" dirty="0"/>
              <a:t>pretext task</a:t>
            </a:r>
            <a:r>
              <a:rPr lang="ko-KR" altLang="en-US" dirty="0"/>
              <a:t>를 통해 </a:t>
            </a:r>
            <a:r>
              <a:rPr lang="en-US" altLang="ko-KR" dirty="0"/>
              <a:t>model</a:t>
            </a:r>
            <a:r>
              <a:rPr lang="ko-KR" altLang="en-US" dirty="0"/>
              <a:t>이 표현학습을 잘 하도록 미리 뺑뺑이 </a:t>
            </a:r>
            <a:r>
              <a:rPr lang="ko-KR" altLang="en-US" dirty="0" err="1"/>
              <a:t>돌려놓구</a:t>
            </a:r>
            <a:r>
              <a:rPr lang="ko-KR" altLang="en-US" dirty="0"/>
              <a:t> 거기서 학습했던 걸 고대로 잘 </a:t>
            </a:r>
            <a:r>
              <a:rPr lang="ko-KR" altLang="en-US" dirty="0" err="1"/>
              <a:t>들구와서</a:t>
            </a:r>
            <a:r>
              <a:rPr lang="en-US" altLang="ko-KR" dirty="0"/>
              <a:t>~ </a:t>
            </a:r>
            <a:r>
              <a:rPr lang="ko-KR" altLang="en-US" dirty="0" err="1"/>
              <a:t>활용하는고야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- 10</a:t>
            </a:r>
            <a:r>
              <a:rPr lang="ko-KR" altLang="en-US" dirty="0" err="1"/>
              <a:t>퍼의</a:t>
            </a:r>
            <a:r>
              <a:rPr lang="ko-KR" altLang="en-US" dirty="0"/>
              <a:t> </a:t>
            </a:r>
            <a:r>
              <a:rPr lang="ko-KR" altLang="en-US" dirty="0" err="1"/>
              <a:t>라벨있는</a:t>
            </a:r>
            <a:r>
              <a:rPr lang="ko-KR" altLang="en-US" dirty="0"/>
              <a:t> 데이터들로 내가 진짜 </a:t>
            </a:r>
            <a:r>
              <a:rPr lang="ko-KR" altLang="en-US" dirty="0" err="1"/>
              <a:t>하려고했던</a:t>
            </a:r>
            <a:r>
              <a:rPr lang="ko-KR" altLang="en-US" dirty="0"/>
              <a:t> 여러 태스크들을 전이학습의 방식으로 또 </a:t>
            </a:r>
            <a:r>
              <a:rPr lang="ko-KR" altLang="en-US" dirty="0" err="1"/>
              <a:t>학습시키는거지</a:t>
            </a:r>
            <a:r>
              <a:rPr lang="en-US" altLang="ko-KR" dirty="0"/>
              <a:t>!!!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이게 자기지도학습의 대표적인 학습 파이프라인이다</a:t>
            </a:r>
            <a:r>
              <a:rPr lang="en-US" altLang="ko-KR" dirty="0"/>
              <a:t>~!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17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6BEF6-5C93-02D7-8FEA-0AA5A4277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C849B5-A34F-26DD-A4B4-FEE493BA1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740730-AA36-EC96-2197-207655945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강아지가 </a:t>
            </a:r>
            <a:r>
              <a:rPr lang="en-US" altLang="ko-KR" dirty="0"/>
              <a:t>90</a:t>
            </a:r>
            <a:r>
              <a:rPr lang="ko-KR" altLang="en-US" dirty="0"/>
              <a:t>도 </a:t>
            </a:r>
            <a:r>
              <a:rPr lang="ko-KR" altLang="en-US" dirty="0" err="1"/>
              <a:t>돌앗죠</a:t>
            </a:r>
            <a:endParaRPr lang="ko-KR" altLang="en-US" dirty="0"/>
          </a:p>
          <a:p>
            <a:r>
              <a:rPr lang="en-US" altLang="ko-KR" dirty="0"/>
              <a:t>- rotation task</a:t>
            </a:r>
            <a:r>
              <a:rPr lang="ko-KR" altLang="en-US" dirty="0"/>
              <a:t>의 핵심 아이디어는 모델이 이미지가 얼마나 회전되었는지를 맞히도록 하면서 이미지의 의미 있는 특징을 학습하게 해보자 </a:t>
            </a:r>
            <a:r>
              <a:rPr lang="ko-KR" altLang="en-US" dirty="0" err="1"/>
              <a:t>에욧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F84543-C477-E8BB-8C1D-2039B3D03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104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학습 시그널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학습 목표는 이미지가 몇 도 회전했는지에 대한 </a:t>
            </a:r>
            <a:r>
              <a:rPr lang="ko-KR" altLang="en-US" dirty="0" err="1"/>
              <a:t>예측값과</a:t>
            </a:r>
            <a:r>
              <a:rPr lang="ko-KR" altLang="en-US" dirty="0"/>
              <a:t> 실제 정답 간의 차이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loss</a:t>
            </a:r>
            <a:r>
              <a:rPr lang="ko-KR" altLang="en-US" dirty="0"/>
              <a:t>를 최소화하는 것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먼저 원본 이미지를 </a:t>
            </a:r>
            <a:r>
              <a:rPr lang="en-US" altLang="ko-KR" dirty="0"/>
              <a:t>0</a:t>
            </a:r>
            <a:r>
              <a:rPr lang="ko-KR" altLang="en-US" dirty="0"/>
              <a:t>도</a:t>
            </a:r>
            <a:r>
              <a:rPr lang="en-US" altLang="ko-KR" dirty="0"/>
              <a:t>, 90</a:t>
            </a:r>
            <a:r>
              <a:rPr lang="ko-KR" altLang="en-US" dirty="0"/>
              <a:t>도</a:t>
            </a:r>
            <a:r>
              <a:rPr lang="en-US" altLang="ko-KR" dirty="0"/>
              <a:t>, 180</a:t>
            </a:r>
            <a:r>
              <a:rPr lang="ko-KR" altLang="en-US" dirty="0"/>
              <a:t>도</a:t>
            </a:r>
            <a:r>
              <a:rPr lang="en-US" altLang="ko-KR" dirty="0"/>
              <a:t>, 270</a:t>
            </a:r>
            <a:r>
              <a:rPr lang="ko-KR" altLang="en-US" dirty="0"/>
              <a:t>도로 회전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이미지가 몇 도 회전되었는지를 예측하여 표현을 학습하는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2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전체적인 학습 파이프라인 설명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먼저 </a:t>
            </a:r>
            <a:r>
              <a:rPr lang="ko-KR" altLang="en-US" dirty="0" err="1"/>
              <a:t>준비되어있는</a:t>
            </a:r>
            <a:r>
              <a:rPr lang="ko-KR" altLang="en-US" dirty="0"/>
              <a:t> 강아지 이미지</a:t>
            </a:r>
            <a:r>
              <a:rPr lang="en-US" altLang="ko-KR" dirty="0"/>
              <a:t>!. </a:t>
            </a:r>
            <a:r>
              <a:rPr lang="ko-KR" altLang="en-US" dirty="0"/>
              <a:t>이 이미지를 </a:t>
            </a:r>
            <a:r>
              <a:rPr lang="en-US" altLang="ko-KR" dirty="0"/>
              <a:t>90</a:t>
            </a:r>
            <a:r>
              <a:rPr lang="ko-KR" altLang="en-US" dirty="0"/>
              <a:t>도 회전시킨 후</a:t>
            </a:r>
            <a:r>
              <a:rPr lang="en-US" altLang="ko-KR" dirty="0"/>
              <a:t>, </a:t>
            </a:r>
            <a:r>
              <a:rPr lang="ko-KR" altLang="en-US" dirty="0"/>
              <a:t>모델에 입력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모델 구조는 인코더</a:t>
            </a:r>
            <a:r>
              <a:rPr lang="en-US" altLang="ko-KR" dirty="0"/>
              <a:t>(encoder)</a:t>
            </a:r>
            <a:r>
              <a:rPr lang="ko-KR" altLang="en-US" dirty="0"/>
              <a:t>와 태스크 헤드</a:t>
            </a:r>
            <a:r>
              <a:rPr lang="en-US" altLang="ko-KR" dirty="0"/>
              <a:t>(task head)</a:t>
            </a:r>
            <a:r>
              <a:rPr lang="ko-KR" altLang="en-US" dirty="0"/>
              <a:t>로 구성되어 </a:t>
            </a:r>
            <a:r>
              <a:rPr lang="ko-KR" altLang="en-US" dirty="0" err="1"/>
              <a:t>있을고임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인코더는 이미지로부터 특징을 추출하고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태스크 헤드는 이 특징을 바탕으로 </a:t>
            </a:r>
            <a:r>
              <a:rPr lang="en-US" altLang="ko-KR" dirty="0"/>
              <a:t>4</a:t>
            </a:r>
            <a:r>
              <a:rPr lang="ko-KR" altLang="en-US" dirty="0"/>
              <a:t>개의 회전 각도에 대한 확률을 </a:t>
            </a:r>
            <a:r>
              <a:rPr lang="ko-KR" altLang="en-US" dirty="0" err="1"/>
              <a:t>예측하겟지</a:t>
            </a:r>
            <a:r>
              <a:rPr lang="en-US" altLang="ko-KR" dirty="0"/>
              <a:t>!!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예측 결과와 </a:t>
            </a:r>
            <a:r>
              <a:rPr lang="en-US" altLang="ko-KR" dirty="0"/>
              <a:t>loss </a:t>
            </a:r>
            <a:r>
              <a:rPr lang="ko-KR" altLang="en-US" dirty="0"/>
              <a:t>계산 설명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실제 정답은 </a:t>
            </a:r>
            <a:r>
              <a:rPr lang="en-US" altLang="ko-KR" dirty="0"/>
              <a:t>90</a:t>
            </a:r>
            <a:r>
              <a:rPr lang="ko-KR" altLang="en-US" dirty="0"/>
              <a:t>도 회전이므로</a:t>
            </a:r>
            <a:r>
              <a:rPr lang="en-US" altLang="ko-KR" dirty="0"/>
              <a:t>, </a:t>
            </a:r>
            <a:r>
              <a:rPr lang="ko-KR" altLang="en-US" dirty="0"/>
              <a:t>정답 레이블은 </a:t>
            </a:r>
            <a:r>
              <a:rPr lang="en-US" altLang="ko-KR" dirty="0"/>
              <a:t>90</a:t>
            </a:r>
            <a:r>
              <a:rPr lang="ko-KR" altLang="en-US" dirty="0"/>
              <a:t>도가 </a:t>
            </a:r>
            <a:r>
              <a:rPr lang="en-US" altLang="ko-KR" dirty="0"/>
              <a:t>1.0, </a:t>
            </a:r>
            <a:r>
              <a:rPr lang="ko-KR" altLang="en-US" dirty="0"/>
              <a:t>나머지는 </a:t>
            </a:r>
            <a:r>
              <a:rPr lang="en-US" altLang="ko-KR" dirty="0"/>
              <a:t>0.0.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Cross Entropy(CE)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0" indent="0">
              <a:buFontTx/>
              <a:buNone/>
            </a:pPr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그래서 이게 왜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회전을 맞히려면 이게 무엇인지 알아야 </a:t>
            </a:r>
            <a:r>
              <a:rPr lang="ko-KR" altLang="en-US" dirty="0" err="1"/>
              <a:t>하잔아</a:t>
            </a:r>
            <a:r>
              <a:rPr lang="en-US" altLang="ko-KR" dirty="0"/>
              <a:t>~ </a:t>
            </a:r>
            <a:r>
              <a:rPr lang="ko-KR" altLang="en-US" dirty="0"/>
              <a:t>단순히 픽셀 패턴만으로는 회전 각도를 정확히 예측하기 </a:t>
            </a:r>
            <a:r>
              <a:rPr lang="ko-KR" altLang="en-US" dirty="0" err="1"/>
              <a:t>어려웟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모델은 </a:t>
            </a:r>
            <a:r>
              <a:rPr lang="en-US" altLang="ko-KR" dirty="0"/>
              <a:t>"</a:t>
            </a:r>
            <a:r>
              <a:rPr lang="ko-KR" altLang="en-US" dirty="0"/>
              <a:t>이것이 강아지다</a:t>
            </a:r>
            <a:r>
              <a:rPr lang="en-US" altLang="ko-KR" dirty="0"/>
              <a:t>", "</a:t>
            </a:r>
            <a:r>
              <a:rPr lang="ko-KR" altLang="en-US" dirty="0"/>
              <a:t>머리가 </a:t>
            </a:r>
            <a:r>
              <a:rPr lang="ko-KR" altLang="en-US" dirty="0" err="1"/>
              <a:t>어디고</a:t>
            </a:r>
            <a:r>
              <a:rPr lang="ko-KR" altLang="en-US" dirty="0"/>
              <a:t> 몸이 어디다</a:t>
            </a:r>
            <a:r>
              <a:rPr lang="en-US" altLang="ko-KR" dirty="0"/>
              <a:t>"</a:t>
            </a:r>
            <a:r>
              <a:rPr lang="ko-KR" altLang="en-US" dirty="0"/>
              <a:t>를 이해해야 회전을 판단할 수 </a:t>
            </a:r>
            <a:r>
              <a:rPr lang="ko-KR" altLang="en-US" dirty="0" err="1"/>
              <a:t>있지않겟니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귀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코의 상대적 위치와 몸의 방향성과 </a:t>
            </a:r>
            <a:r>
              <a:rPr lang="ko-KR" altLang="en-US" dirty="0" err="1"/>
              <a:t>자세같은</a:t>
            </a:r>
            <a:r>
              <a:rPr lang="ko-KR" altLang="en-US" dirty="0"/>
              <a:t> </a:t>
            </a:r>
            <a:r>
              <a:rPr lang="en-US" altLang="ko-KR" dirty="0"/>
              <a:t>... </a:t>
            </a:r>
            <a:r>
              <a:rPr lang="ko-KR" altLang="en-US" dirty="0"/>
              <a:t>이런 구조적 정보를 파악해야 올바른 </a:t>
            </a:r>
            <a:r>
              <a:rPr lang="en-US" altLang="ko-KR" dirty="0"/>
              <a:t>"</a:t>
            </a:r>
            <a:r>
              <a:rPr lang="ko-KR" altLang="en-US" dirty="0"/>
              <a:t>위쪽</a:t>
            </a:r>
            <a:r>
              <a:rPr lang="en-US" altLang="ko-KR" dirty="0"/>
              <a:t>"</a:t>
            </a:r>
            <a:r>
              <a:rPr lang="ko-KR" altLang="en-US" dirty="0"/>
              <a:t>을 찾을 수 </a:t>
            </a:r>
            <a:r>
              <a:rPr lang="ko-KR" altLang="en-US" dirty="0" err="1"/>
              <a:t>있지않겟어</a:t>
            </a:r>
            <a:r>
              <a:rPr lang="en-US" altLang="ko-KR" dirty="0"/>
              <a:t>?!!!</a:t>
            </a:r>
          </a:p>
          <a:p>
            <a:r>
              <a:rPr lang="ko-KR" altLang="en-US" dirty="0"/>
              <a:t>그래서 이것이 표현 학습을 할 수 있게 </a:t>
            </a:r>
            <a:r>
              <a:rPr lang="ko-KR" altLang="en-US" dirty="0" err="1"/>
              <a:t>되는것이야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96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자 </a:t>
            </a:r>
            <a:r>
              <a:rPr lang="ko-KR" altLang="en-US" dirty="0" err="1"/>
              <a:t>녹색강아지와</a:t>
            </a:r>
            <a:r>
              <a:rPr lang="ko-KR" altLang="en-US" dirty="0"/>
              <a:t> </a:t>
            </a:r>
            <a:r>
              <a:rPr lang="ko-KR" altLang="en-US" dirty="0" err="1"/>
              <a:t>구냥강아지는</a:t>
            </a:r>
            <a:r>
              <a:rPr lang="ko-KR" altLang="en-US" dirty="0"/>
              <a:t> </a:t>
            </a:r>
            <a:r>
              <a:rPr lang="en-US" altLang="ko-KR" dirty="0"/>
              <a:t>positive</a:t>
            </a:r>
            <a:r>
              <a:rPr lang="ko-KR" altLang="en-US" dirty="0"/>
              <a:t>이구 나머지는 강아지와 다 </a:t>
            </a:r>
            <a:r>
              <a:rPr lang="en-US" altLang="ko-KR" dirty="0"/>
              <a:t>negative</a:t>
            </a:r>
            <a:r>
              <a:rPr lang="ko-KR" altLang="en-US" dirty="0" err="1"/>
              <a:t>이죳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en-US" altLang="ko-KR" dirty="0" err="1"/>
              <a:t>simclr</a:t>
            </a:r>
            <a:r>
              <a:rPr lang="ko-KR" altLang="en-US" dirty="0"/>
              <a:t>의 핵심 아이디어는 같은 이미지에서 나온 서로 다른 변형들을 </a:t>
            </a:r>
            <a:r>
              <a:rPr lang="en-US" altLang="ko-KR" dirty="0"/>
              <a:t>positive pair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다른 이미지들을 </a:t>
            </a:r>
            <a:r>
              <a:rPr lang="en-US" altLang="ko-KR" dirty="0"/>
              <a:t>negative pair</a:t>
            </a:r>
            <a:r>
              <a:rPr lang="ko-KR" altLang="en-US" dirty="0"/>
              <a:t>로 학습하는 것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왼쪽의 강아지 이미지와 그 변형된 버전</a:t>
            </a:r>
            <a:r>
              <a:rPr lang="en-US" altLang="ko-KR" dirty="0"/>
              <a:t>(</a:t>
            </a:r>
            <a:r>
              <a:rPr lang="ko-KR" altLang="en-US" dirty="0"/>
              <a:t>초록색으로 표시</a:t>
            </a:r>
            <a:r>
              <a:rPr lang="en-US" altLang="ko-KR" dirty="0"/>
              <a:t>)</a:t>
            </a:r>
            <a:r>
              <a:rPr lang="ko-KR" altLang="en-US" dirty="0"/>
              <a:t>은 서로 가까워지도록 학습하고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고양이들과는 멀어지도록 학습합니다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38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학습목표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학습 목표의 핵심은 두 이미지가 </a:t>
            </a:r>
            <a:r>
              <a:rPr lang="en-US" altLang="ko-KR" dirty="0"/>
              <a:t>positive pair</a:t>
            </a:r>
            <a:r>
              <a:rPr lang="ko-KR" altLang="en-US" dirty="0"/>
              <a:t>인지</a:t>
            </a:r>
            <a:r>
              <a:rPr lang="en-US" altLang="ko-KR" dirty="0"/>
              <a:t>, negative pair</a:t>
            </a:r>
            <a:r>
              <a:rPr lang="ko-KR" altLang="en-US" dirty="0"/>
              <a:t>인지에 대한 예측과 실제 정답 간의 차이인 </a:t>
            </a:r>
            <a:r>
              <a:rPr lang="en-US" altLang="ko-KR" dirty="0"/>
              <a:t>loss</a:t>
            </a:r>
            <a:r>
              <a:rPr lang="ko-KR" altLang="en-US" dirty="0"/>
              <a:t>를 최소화 </a:t>
            </a:r>
            <a:r>
              <a:rPr lang="ko-KR" altLang="en-US" dirty="0" err="1"/>
              <a:t>하는고임</a:t>
            </a:r>
            <a:endParaRPr lang="ko-KR" altLang="en-US" dirty="0"/>
          </a:p>
          <a:p>
            <a:r>
              <a:rPr lang="en-US" altLang="ko-KR" dirty="0"/>
              <a:t>- positive pair</a:t>
            </a:r>
            <a:r>
              <a:rPr lang="ko-KR" altLang="en-US" dirty="0"/>
              <a:t>는 원본 이미지와 </a:t>
            </a:r>
            <a:r>
              <a:rPr lang="en-US" altLang="ko-KR" dirty="0"/>
              <a:t>augmentation</a:t>
            </a:r>
            <a:r>
              <a:rPr lang="ko-KR" altLang="en-US" dirty="0"/>
              <a:t>된 원본 이미지의 </a:t>
            </a:r>
            <a:r>
              <a:rPr lang="ko-KR" altLang="en-US" dirty="0" err="1"/>
              <a:t>쌍인거구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나머지 다른 이미지들은 다 </a:t>
            </a:r>
            <a:r>
              <a:rPr lang="en-US" altLang="ko-KR" dirty="0"/>
              <a:t>negative pair</a:t>
            </a:r>
            <a:r>
              <a:rPr lang="ko-KR" altLang="en-US" dirty="0"/>
              <a:t>로 구별하여 표현을 학습하는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025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전체적인 학습 파이프라인 설명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먼저 다양한 동물 이미지들이 모델에 입력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positive pair</a:t>
            </a:r>
            <a:r>
              <a:rPr lang="ko-KR" altLang="en-US" dirty="0"/>
              <a:t>가 될 녀석은 원본 이미지에서 </a:t>
            </a:r>
            <a:r>
              <a:rPr lang="en-US" altLang="ko-KR" dirty="0"/>
              <a:t>augmentation</a:t>
            </a:r>
            <a:r>
              <a:rPr lang="ko-KR" altLang="en-US" dirty="0"/>
              <a:t>을 하여 준비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이미지들은 </a:t>
            </a:r>
            <a:r>
              <a:rPr lang="en-US" altLang="ko-KR" dirty="0"/>
              <a:t>encoder</a:t>
            </a:r>
            <a:r>
              <a:rPr lang="ko-KR" altLang="en-US" dirty="0"/>
              <a:t>를 통해 고차원의 특징 벡터로 변환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이미지는 각각 고유한 벡터 공간으로 </a:t>
            </a:r>
            <a:r>
              <a:rPr lang="ko-KR" altLang="en-US" dirty="0" err="1"/>
              <a:t>매핑되는데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벡터들끼리의</a:t>
            </a:r>
            <a:r>
              <a:rPr lang="ko-KR" altLang="en-US" dirty="0"/>
              <a:t> 유사도를 </a:t>
            </a:r>
            <a:r>
              <a:rPr lang="ko-KR" altLang="en-US" dirty="0" err="1"/>
              <a:t>계산하는고야</a:t>
            </a: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예측 결과와 </a:t>
            </a:r>
            <a:r>
              <a:rPr lang="en-US" altLang="ko-KR" dirty="0"/>
              <a:t>loss </a:t>
            </a:r>
            <a:r>
              <a:rPr lang="ko-KR" altLang="en-US" dirty="0"/>
              <a:t>계산 설명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빨간 화살표는 </a:t>
            </a:r>
            <a:r>
              <a:rPr lang="en-US" altLang="ko-KR" dirty="0"/>
              <a:t>positive pair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파란 화살표는 </a:t>
            </a:r>
            <a:r>
              <a:rPr lang="en-US" altLang="ko-KR" dirty="0"/>
              <a:t>negative pair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유사도는 내적</a:t>
            </a:r>
            <a:r>
              <a:rPr lang="en-US" altLang="ko-KR" dirty="0"/>
              <a:t>, </a:t>
            </a:r>
            <a:r>
              <a:rPr lang="ko-KR" altLang="en-US" dirty="0"/>
              <a:t>코사인 유사도 등을 사용하며</a:t>
            </a:r>
            <a:r>
              <a:rPr lang="en-US" altLang="ko-KR" dirty="0"/>
              <a:t>, </a:t>
            </a:r>
            <a:r>
              <a:rPr lang="ko-KR" altLang="en-US" dirty="0"/>
              <a:t>위 수식에서는 내적을 사용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분모에는 </a:t>
            </a:r>
            <a:r>
              <a:rPr lang="en-US" altLang="ko-KR" dirty="0"/>
              <a:t>positive pair</a:t>
            </a:r>
            <a:r>
              <a:rPr lang="ko-KR" altLang="en-US" dirty="0"/>
              <a:t>의 유사도 </a:t>
            </a:r>
            <a:r>
              <a:rPr lang="en-US" altLang="ko-KR" dirty="0"/>
              <a:t>: </a:t>
            </a:r>
            <a:r>
              <a:rPr lang="ko-KR" altLang="en-US" dirty="0" err="1"/>
              <a:t>커져야함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분자에는 </a:t>
            </a:r>
            <a:r>
              <a:rPr lang="en-US" altLang="ko-KR" dirty="0"/>
              <a:t>negative pair</a:t>
            </a:r>
            <a:r>
              <a:rPr lang="ko-KR" altLang="en-US" dirty="0"/>
              <a:t>의 유사도 </a:t>
            </a:r>
            <a:r>
              <a:rPr lang="en-US" altLang="ko-KR" dirty="0"/>
              <a:t>: </a:t>
            </a:r>
            <a:r>
              <a:rPr lang="ko-KR" altLang="en-US" dirty="0" err="1"/>
              <a:t>작아져야함</a:t>
            </a:r>
            <a:endParaRPr lang="ko-KR" altLang="en-US" dirty="0"/>
          </a:p>
          <a:p>
            <a:r>
              <a:rPr lang="en-US" altLang="ko-KR" dirty="0"/>
              <a:t>? </a:t>
            </a:r>
            <a:r>
              <a:rPr lang="ko-KR" altLang="en-US" dirty="0"/>
              <a:t>그럼 </a:t>
            </a:r>
            <a:r>
              <a:rPr lang="en-US" altLang="ko-KR" dirty="0"/>
              <a:t>loss</a:t>
            </a:r>
            <a:r>
              <a:rPr lang="ko-KR" altLang="en-US" dirty="0"/>
              <a:t>가 </a:t>
            </a:r>
            <a:r>
              <a:rPr lang="ko-KR" altLang="en-US" dirty="0" err="1"/>
              <a:t>커지는거아니야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? </a:t>
            </a:r>
            <a:r>
              <a:rPr lang="ko-KR" altLang="en-US" dirty="0"/>
              <a:t>아니야</a:t>
            </a:r>
            <a:r>
              <a:rPr lang="en-US" altLang="ko-KR" dirty="0"/>
              <a:t>~ loss</a:t>
            </a:r>
            <a:r>
              <a:rPr lang="ko-KR" altLang="en-US" dirty="0"/>
              <a:t>값 계산 앞에 </a:t>
            </a:r>
            <a:r>
              <a:rPr lang="en-US" altLang="ko-KR" dirty="0"/>
              <a:t>-</a:t>
            </a:r>
            <a:r>
              <a:rPr lang="ko-KR" altLang="en-US" dirty="0"/>
              <a:t>가 </a:t>
            </a:r>
            <a:r>
              <a:rPr lang="ko-KR" altLang="en-US" dirty="0" err="1"/>
              <a:t>붙어있자나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그래서 이게 왜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배경 같은 표면적 특징은 무시하고</a:t>
            </a:r>
            <a:r>
              <a:rPr lang="en-US" altLang="ko-KR" dirty="0"/>
              <a:t>, </a:t>
            </a:r>
            <a:r>
              <a:rPr lang="ko-KR" altLang="en-US" dirty="0"/>
              <a:t>같은 이미지의 변형들은 </a:t>
            </a:r>
            <a:r>
              <a:rPr lang="ko-KR" altLang="en-US" dirty="0" err="1"/>
              <a:t>비슷해야한다는</a:t>
            </a:r>
            <a:r>
              <a:rPr lang="ko-KR" altLang="en-US" dirty="0"/>
              <a:t> 당연한 원리를 사용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어떤 특징을 추출해야 비슷한</a:t>
            </a:r>
            <a:r>
              <a:rPr lang="en-US" altLang="ko-KR" dirty="0"/>
              <a:t>/</a:t>
            </a:r>
            <a:r>
              <a:rPr lang="ko-KR" altLang="en-US" dirty="0"/>
              <a:t>다른 것을 구별할 수 있을까를 </a:t>
            </a:r>
            <a:r>
              <a:rPr lang="ko-KR" altLang="en-US" dirty="0" err="1"/>
              <a:t>학습하려하는거니까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결국 그 어떤 특징의 학습 </a:t>
            </a:r>
            <a:r>
              <a:rPr lang="en-US" altLang="ko-KR" dirty="0"/>
              <a:t>== </a:t>
            </a:r>
            <a:r>
              <a:rPr lang="ko-KR" altLang="en-US" dirty="0" err="1"/>
              <a:t>표현학습인거임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02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가나디가</a:t>
            </a:r>
            <a:r>
              <a:rPr lang="ko-KR" altLang="en-US" dirty="0"/>
              <a:t> 지금 </a:t>
            </a:r>
            <a:r>
              <a:rPr lang="ko-KR" altLang="en-US" dirty="0" err="1"/>
              <a:t>가려져잇죠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흰색 사각형들이 일부를 가리고 </a:t>
            </a:r>
            <a:r>
              <a:rPr lang="ko-KR" altLang="en-US" dirty="0" err="1"/>
              <a:t>잇는고</a:t>
            </a:r>
            <a:r>
              <a:rPr lang="en-US" altLang="ko-KR" dirty="0"/>
              <a:t>! </a:t>
            </a:r>
            <a:r>
              <a:rPr lang="ko-KR" altLang="en-US" dirty="0"/>
              <a:t>이것이 바로 </a:t>
            </a:r>
            <a:r>
              <a:rPr lang="ko-KR" altLang="en-US" dirty="0" err="1"/>
              <a:t>마스킹이야</a:t>
            </a:r>
            <a:r>
              <a:rPr lang="en-US" altLang="ko-KR" dirty="0"/>
              <a:t>. MAE</a:t>
            </a:r>
            <a:r>
              <a:rPr lang="ko-KR" altLang="en-US" dirty="0"/>
              <a:t>의 목표는 이렇게 일부가 가려진 이미지에서 오른쪽처럼 완전한 이미지를 복원하는 </a:t>
            </a:r>
            <a:r>
              <a:rPr lang="ko-KR" altLang="en-US" dirty="0" err="1"/>
              <a:t>것이란다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58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딥러닝에서의</a:t>
            </a:r>
            <a:r>
              <a:rPr lang="ko-KR" altLang="en-US" dirty="0"/>
              <a:t> 지도학습 흐름 설명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고양이 이미지를 입력으로 넣는다 가정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고양이는 각 픽셀이 펼쳐진 길다란 벡터 표현으로 처리되어서 </a:t>
            </a:r>
            <a:r>
              <a:rPr lang="en-US" altLang="ko-KR" dirty="0"/>
              <a:t>input</a:t>
            </a:r>
            <a:r>
              <a:rPr lang="ko-KR" altLang="en-US" dirty="0"/>
              <a:t>으로 </a:t>
            </a:r>
            <a:r>
              <a:rPr lang="ko-KR" altLang="en-US" dirty="0" err="1"/>
              <a:t>들어감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그 </a:t>
            </a:r>
            <a:r>
              <a:rPr lang="en-US" altLang="ko-KR" dirty="0"/>
              <a:t>input</a:t>
            </a:r>
            <a:r>
              <a:rPr lang="ko-KR" altLang="en-US" dirty="0"/>
              <a:t>값은 특징을 추출하는 </a:t>
            </a:r>
            <a:r>
              <a:rPr lang="en-US" altLang="ko-KR" dirty="0"/>
              <a:t>encoder</a:t>
            </a:r>
            <a:r>
              <a:rPr lang="ko-KR" altLang="en-US" dirty="0"/>
              <a:t>를 거쳐 </a:t>
            </a:r>
            <a:r>
              <a:rPr lang="en-US" altLang="ko-KR" dirty="0" err="1"/>
              <a:t>latentvector</a:t>
            </a:r>
            <a:r>
              <a:rPr lang="ko-KR" altLang="en-US" dirty="0"/>
              <a:t>의 형태로 변환된 후 </a:t>
            </a:r>
            <a:r>
              <a:rPr lang="en-US" altLang="ko-KR" dirty="0"/>
              <a:t>task head</a:t>
            </a:r>
            <a:r>
              <a:rPr lang="ko-KR" altLang="en-US" dirty="0"/>
              <a:t>에 들어가 분류나 회귀 등의 </a:t>
            </a:r>
            <a:r>
              <a:rPr lang="en-US" altLang="ko-KR" dirty="0"/>
              <a:t>task</a:t>
            </a:r>
            <a:r>
              <a:rPr lang="ko-KR" altLang="en-US" dirty="0"/>
              <a:t>를 수행하게 됨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보통 우리가 모델을 학습시킨다 할 때 이 </a:t>
            </a:r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task head</a:t>
            </a:r>
            <a:r>
              <a:rPr lang="ko-KR" altLang="en-US" dirty="0"/>
              <a:t>의 적절한 가중치를 </a:t>
            </a:r>
            <a:r>
              <a:rPr lang="ko-KR" altLang="en-US" dirty="0" err="1"/>
              <a:t>찾아나가는</a:t>
            </a:r>
            <a:r>
              <a:rPr lang="ko-KR" altLang="en-US" dirty="0"/>
              <a:t> 과정이라 볼 수 </a:t>
            </a:r>
            <a:r>
              <a:rPr lang="ko-KR" altLang="en-US" dirty="0" err="1"/>
              <a:t>있는것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2. latent vector</a:t>
            </a:r>
            <a:r>
              <a:rPr lang="ko-KR" altLang="en-US" dirty="0"/>
              <a:t>의 존재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 때 중간에 </a:t>
            </a:r>
            <a:r>
              <a:rPr lang="ko-KR" altLang="en-US" dirty="0" err="1"/>
              <a:t>보이는게</a:t>
            </a:r>
            <a:r>
              <a:rPr lang="ko-KR" altLang="en-US" dirty="0"/>
              <a:t> 아까 말한 </a:t>
            </a:r>
            <a:r>
              <a:rPr lang="en-US" altLang="ko-KR" dirty="0"/>
              <a:t>latent vector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딥러닝에서는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이 </a:t>
            </a:r>
            <a:r>
              <a:rPr lang="en-US" altLang="ko-KR" dirty="0"/>
              <a:t>encoder</a:t>
            </a:r>
            <a:r>
              <a:rPr lang="ko-KR" altLang="en-US" dirty="0"/>
              <a:t>를 거쳐 표현이 압축되며 필연적으로 중간 단계의 벡터인 </a:t>
            </a:r>
            <a:r>
              <a:rPr lang="en-US" altLang="ko-KR" dirty="0"/>
              <a:t>latent vector</a:t>
            </a:r>
            <a:r>
              <a:rPr lang="ko-KR" altLang="en-US" dirty="0"/>
              <a:t>를 </a:t>
            </a:r>
            <a:r>
              <a:rPr lang="ko-KR" altLang="en-US" dirty="0" err="1"/>
              <a:t>생성하게되어욧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03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학습목표</a:t>
            </a:r>
          </a:p>
          <a:p>
            <a:r>
              <a:rPr lang="ko-KR" altLang="en-US" dirty="0"/>
              <a:t>학습 목표는 </a:t>
            </a:r>
            <a:r>
              <a:rPr lang="ko-KR" altLang="en-US" dirty="0" err="1"/>
              <a:t>마스킹된</a:t>
            </a:r>
            <a:r>
              <a:rPr lang="ko-KR" altLang="en-US" dirty="0"/>
              <a:t> 이미지의 복원 </a:t>
            </a:r>
            <a:r>
              <a:rPr lang="ko-KR" altLang="en-US" dirty="0" err="1"/>
              <a:t>예측값과</a:t>
            </a:r>
            <a:r>
              <a:rPr lang="ko-KR" altLang="en-US" dirty="0"/>
              <a:t> 원본 이미지의 </a:t>
            </a:r>
            <a:r>
              <a:rPr lang="ko-KR" altLang="en-US" dirty="0" err="1"/>
              <a:t>픽셀값들과의</a:t>
            </a:r>
            <a:r>
              <a:rPr lang="ko-KR" altLang="en-US" dirty="0"/>
              <a:t> 차이</a:t>
            </a:r>
            <a:r>
              <a:rPr lang="en-US" altLang="ko-KR" dirty="0"/>
              <a:t>(loss)</a:t>
            </a:r>
            <a:r>
              <a:rPr lang="ko-KR" altLang="en-US" dirty="0"/>
              <a:t>를 최소화하는 것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이미지의 일부 패치를 랜덤하게 </a:t>
            </a:r>
            <a:r>
              <a:rPr lang="ko-KR" altLang="en-US" dirty="0" err="1"/>
              <a:t>마스킹하고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나머지 부분으로부터 가려진 패치의 원본 </a:t>
            </a:r>
            <a:r>
              <a:rPr lang="ko-KR" altLang="en-US" dirty="0" err="1"/>
              <a:t>픽셀값을</a:t>
            </a:r>
            <a:r>
              <a:rPr lang="ko-KR" altLang="en-US" dirty="0"/>
              <a:t> 재구성해가며 표현을 학습하는 방식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인코더는 보이는 </a:t>
            </a:r>
            <a:r>
              <a:rPr lang="en-US" altLang="ko-KR" dirty="0" err="1"/>
              <a:t>patche</a:t>
            </a:r>
            <a:r>
              <a:rPr lang="ko-KR" altLang="en-US" dirty="0"/>
              <a:t>들만 처리하고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디코더에서</a:t>
            </a:r>
            <a:r>
              <a:rPr lang="ko-KR" altLang="en-US" dirty="0"/>
              <a:t> </a:t>
            </a:r>
            <a:r>
              <a:rPr lang="ko-KR" altLang="en-US" dirty="0" err="1"/>
              <a:t>마스킹된</a:t>
            </a:r>
            <a:r>
              <a:rPr lang="ko-KR" altLang="en-US" dirty="0"/>
              <a:t> </a:t>
            </a:r>
            <a:r>
              <a:rPr lang="en-US" altLang="ko-KR" dirty="0"/>
              <a:t>patch</a:t>
            </a:r>
            <a:r>
              <a:rPr lang="ko-KR" altLang="en-US" dirty="0"/>
              <a:t>들을 활용한 전체 복원을 수행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146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전체적인 학습 파이프라인 설명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준비된 이미지에 패치별로 </a:t>
            </a:r>
            <a:r>
              <a:rPr lang="ko-KR" altLang="en-US" dirty="0" err="1"/>
              <a:t>마스킹</a:t>
            </a:r>
            <a:r>
              <a:rPr lang="ko-KR" altLang="en-US" dirty="0"/>
              <a:t> 수행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 때 </a:t>
            </a:r>
            <a:r>
              <a:rPr lang="en-US" altLang="ko-KR" dirty="0"/>
              <a:t>masking</a:t>
            </a:r>
            <a:r>
              <a:rPr lang="ko-KR" altLang="en-US" dirty="0"/>
              <a:t>은 전체의 </a:t>
            </a:r>
            <a:r>
              <a:rPr lang="en-US" altLang="ko-KR" dirty="0"/>
              <a:t>75%</a:t>
            </a:r>
            <a:r>
              <a:rPr lang="ko-KR" altLang="en-US" dirty="0"/>
              <a:t>에 해당하는 부분들에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보이는 부분만 모델에 넣어 </a:t>
            </a:r>
            <a:r>
              <a:rPr lang="en-US" altLang="ko-KR" dirty="0"/>
              <a:t>encoder</a:t>
            </a:r>
            <a:r>
              <a:rPr lang="ko-KR" altLang="en-US" dirty="0"/>
              <a:t>를 </a:t>
            </a:r>
            <a:r>
              <a:rPr lang="ko-KR" altLang="en-US" dirty="0" err="1"/>
              <a:t>학습시키구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복원은 전체를 다 하도록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 때 복원이란 앞서 </a:t>
            </a:r>
            <a:r>
              <a:rPr lang="ko-KR" altLang="en-US" dirty="0" err="1"/>
              <a:t>설명했던거랑</a:t>
            </a:r>
            <a:r>
              <a:rPr lang="ko-KR" altLang="en-US" dirty="0"/>
              <a:t> 똑같이</a:t>
            </a:r>
            <a:r>
              <a:rPr lang="en-US" altLang="ko-KR" dirty="0"/>
              <a:t>. </a:t>
            </a:r>
            <a:r>
              <a:rPr lang="ko-KR" altLang="en-US" dirty="0"/>
              <a:t>가려진 부분들의 </a:t>
            </a:r>
            <a:r>
              <a:rPr lang="ko-KR" altLang="en-US" dirty="0" err="1"/>
              <a:t>픽셀값을</a:t>
            </a:r>
            <a:r>
              <a:rPr lang="ko-KR" altLang="en-US" dirty="0"/>
              <a:t> </a:t>
            </a:r>
            <a:r>
              <a:rPr lang="ko-KR" altLang="en-US" dirty="0" err="1"/>
              <a:t>예측하는고야</a:t>
            </a: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예측 결과와 </a:t>
            </a:r>
            <a:r>
              <a:rPr lang="en-US" altLang="ko-KR" dirty="0"/>
              <a:t>loss </a:t>
            </a:r>
            <a:r>
              <a:rPr lang="ko-KR" altLang="en-US" dirty="0"/>
              <a:t>계산 설명</a:t>
            </a:r>
          </a:p>
          <a:p>
            <a:r>
              <a:rPr lang="en-US" altLang="ko-KR" dirty="0"/>
              <a:t>- MSE Loss</a:t>
            </a:r>
            <a:r>
              <a:rPr lang="ko-KR" altLang="en-US" dirty="0"/>
              <a:t>를 사용하되</a:t>
            </a:r>
            <a:r>
              <a:rPr lang="en-US" altLang="ko-KR" dirty="0"/>
              <a:t>, masked patches</a:t>
            </a:r>
            <a:r>
              <a:rPr lang="ko-KR" altLang="en-US" dirty="0"/>
              <a:t>에 대해서만 계산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그래서 이게 왜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복원하려면 객체 인식</a:t>
            </a:r>
            <a:r>
              <a:rPr lang="en-US" altLang="ko-KR" dirty="0"/>
              <a:t>, </a:t>
            </a:r>
            <a:r>
              <a:rPr lang="ko-KR" altLang="en-US" dirty="0"/>
              <a:t>공간 관계</a:t>
            </a:r>
            <a:r>
              <a:rPr lang="en-US" altLang="ko-KR" dirty="0"/>
              <a:t>, </a:t>
            </a:r>
            <a:r>
              <a:rPr lang="ko-KR" altLang="en-US" dirty="0"/>
              <a:t>계층적 특징을 모두 </a:t>
            </a:r>
            <a:r>
              <a:rPr lang="ko-KR" altLang="en-US" dirty="0" err="1"/>
              <a:t>알아야하는데</a:t>
            </a:r>
            <a:r>
              <a:rPr lang="en-US" altLang="ko-KR" dirty="0"/>
              <a:t>, </a:t>
            </a:r>
            <a:r>
              <a:rPr lang="ko-KR" altLang="en-US" dirty="0"/>
              <a:t>이미지의 </a:t>
            </a:r>
            <a:r>
              <a:rPr lang="en-US" altLang="ko-KR" dirty="0"/>
              <a:t>75%</a:t>
            </a:r>
            <a:r>
              <a:rPr lang="ko-KR" altLang="en-US" dirty="0"/>
              <a:t>나 </a:t>
            </a:r>
            <a:r>
              <a:rPr lang="ko-KR" altLang="en-US" dirty="0" err="1"/>
              <a:t>마스킹하다보니</a:t>
            </a:r>
            <a:r>
              <a:rPr lang="en-US" altLang="ko-KR" dirty="0"/>
              <a:t>, </a:t>
            </a:r>
            <a:r>
              <a:rPr lang="ko-KR" altLang="en-US" dirty="0"/>
              <a:t>주변 정보만으로 가려진 부분을 </a:t>
            </a:r>
            <a:r>
              <a:rPr lang="ko-KR" altLang="en-US" dirty="0" err="1"/>
              <a:t>추론해야하니</a:t>
            </a:r>
            <a:r>
              <a:rPr lang="ko-KR" altLang="en-US" dirty="0"/>
              <a:t> 단순히 주변 비슷한 색들만 복사하여 </a:t>
            </a:r>
            <a:r>
              <a:rPr lang="ko-KR" altLang="en-US" dirty="0" err="1"/>
              <a:t>픽셀값을</a:t>
            </a:r>
            <a:r>
              <a:rPr lang="ko-KR" altLang="en-US" dirty="0"/>
              <a:t> 채울 순 없고</a:t>
            </a:r>
            <a:r>
              <a:rPr lang="en-US" altLang="ko-KR" dirty="0"/>
              <a:t>, </a:t>
            </a:r>
            <a:r>
              <a:rPr lang="ko-KR" altLang="en-US" dirty="0"/>
              <a:t>전체적인 이미지의 맥락 이해가 필요하게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 때 이미지의 맥락이란</a:t>
            </a:r>
            <a:r>
              <a:rPr lang="en-US" altLang="ko-KR" dirty="0"/>
              <a:t>, </a:t>
            </a:r>
            <a:r>
              <a:rPr lang="ko-KR" altLang="en-US" dirty="0"/>
              <a:t>단순한 공간적 구조가 아니라 객체의 형태나 관계들의 의미도 담고있다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87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끝맺음하기</a:t>
            </a:r>
            <a:r>
              <a:rPr lang="en-US" altLang="ko-KR" dirty="0"/>
              <a:t>~~</a:t>
            </a:r>
          </a:p>
          <a:p>
            <a:r>
              <a:rPr lang="en-US" altLang="ko-KR" dirty="0"/>
              <a:t>- latent vector</a:t>
            </a:r>
            <a:r>
              <a:rPr lang="ko-KR" altLang="en-US" dirty="0"/>
              <a:t>를 잘 뽑아내는 모델을 만들기 위한 표현학습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라벨 없이도 학습 가능 </a:t>
            </a:r>
            <a:r>
              <a:rPr lang="en-US" altLang="ko-KR" dirty="0"/>
              <a:t>: </a:t>
            </a:r>
            <a:r>
              <a:rPr lang="ko-KR" altLang="en-US" dirty="0"/>
              <a:t>지도학습의 라벨 문제점을 해결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자기지도학습 </a:t>
            </a:r>
            <a:r>
              <a:rPr lang="en-US" altLang="ko-KR" dirty="0"/>
              <a:t>: </a:t>
            </a:r>
            <a:r>
              <a:rPr lang="ko-KR" altLang="en-US" dirty="0"/>
              <a:t>라벨이 없는 데이터에서 데이터 자체의 구조를 이용해 스스로 감독 시그널을 생성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16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8FEA2-406F-11D1-2BF7-FCD2DA98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B43029-4472-FCFE-853C-08AC1C0A3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1A81C0-900A-371D-F3D2-47C0565FF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latent vector</a:t>
            </a:r>
            <a:r>
              <a:rPr lang="ko-KR" altLang="en-US" dirty="0"/>
              <a:t>는 입력 데이터의 압축이다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이녀석을</a:t>
            </a:r>
            <a:r>
              <a:rPr lang="ko-KR" altLang="en-US" dirty="0"/>
              <a:t> 가지고 </a:t>
            </a:r>
            <a:r>
              <a:rPr lang="ko-KR" altLang="en-US" dirty="0" err="1"/>
              <a:t>분류든</a:t>
            </a:r>
            <a:r>
              <a:rPr lang="ko-KR" altLang="en-US" dirty="0"/>
              <a:t> </a:t>
            </a:r>
            <a:r>
              <a:rPr lang="ko-KR" altLang="en-US" dirty="0" err="1"/>
              <a:t>회귀든</a:t>
            </a:r>
            <a:r>
              <a:rPr lang="ko-KR" altLang="en-US" dirty="0"/>
              <a:t> 내가 원하는 </a:t>
            </a:r>
            <a:r>
              <a:rPr lang="en-US" altLang="ko-KR" dirty="0"/>
              <a:t>task</a:t>
            </a:r>
            <a:r>
              <a:rPr lang="ko-KR" altLang="en-US" dirty="0"/>
              <a:t>의 </a:t>
            </a:r>
            <a:r>
              <a:rPr lang="en-US" altLang="ko-KR" dirty="0"/>
              <a:t>head</a:t>
            </a:r>
            <a:r>
              <a:rPr lang="ko-KR" altLang="en-US" dirty="0"/>
              <a:t>로 넣어줘서 </a:t>
            </a:r>
            <a:r>
              <a:rPr lang="en-US" altLang="ko-KR" dirty="0"/>
              <a:t>output</a:t>
            </a:r>
            <a:r>
              <a:rPr lang="ko-KR" altLang="en-US" dirty="0"/>
              <a:t>을 얻을 수 있게 </a:t>
            </a:r>
            <a:r>
              <a:rPr lang="ko-KR" altLang="en-US" dirty="0" err="1"/>
              <a:t>되는고임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정보가 </a:t>
            </a:r>
            <a:r>
              <a:rPr lang="ko-KR" altLang="en-US" dirty="0" err="1"/>
              <a:t>압축된다는게</a:t>
            </a:r>
            <a:r>
              <a:rPr lang="ko-KR" altLang="en-US" dirty="0"/>
              <a:t> 먼 </a:t>
            </a:r>
            <a:r>
              <a:rPr lang="ko-KR" altLang="en-US" dirty="0" err="1"/>
              <a:t>말이냐면</a:t>
            </a:r>
            <a:r>
              <a:rPr lang="ko-KR" altLang="en-US" dirty="0"/>
              <a:t> 다음 슬라이드에서</a:t>
            </a:r>
            <a:r>
              <a:rPr lang="en-US" altLang="ko-KR" dirty="0"/>
              <a:t>~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301367-74EC-44BF-DDE1-B5EECD178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14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정보가 </a:t>
            </a:r>
            <a:r>
              <a:rPr lang="ko-KR" altLang="en-US" dirty="0" err="1"/>
              <a:t>압축된다는게</a:t>
            </a:r>
            <a:r>
              <a:rPr lang="ko-KR" altLang="en-US" dirty="0"/>
              <a:t> </a:t>
            </a:r>
            <a:r>
              <a:rPr lang="ko-KR" altLang="en-US" dirty="0" err="1"/>
              <a:t>먼소린지</a:t>
            </a:r>
            <a:r>
              <a:rPr lang="ko-KR" altLang="en-US" dirty="0"/>
              <a:t> 가볍게 설명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input</a:t>
            </a:r>
            <a:r>
              <a:rPr lang="ko-KR" altLang="en-US" dirty="0"/>
              <a:t>값을 </a:t>
            </a:r>
            <a:r>
              <a:rPr lang="en-US" altLang="ko-KR" dirty="0"/>
              <a:t>encoder</a:t>
            </a:r>
            <a:r>
              <a:rPr lang="ko-KR" altLang="en-US" dirty="0"/>
              <a:t>를 통해 </a:t>
            </a:r>
            <a:r>
              <a:rPr lang="en-US" altLang="ko-KR" dirty="0" err="1"/>
              <a:t>latentvector</a:t>
            </a:r>
            <a:r>
              <a:rPr lang="ko-KR" altLang="en-US" dirty="0"/>
              <a:t>로 뽑아낸다는 것은 즉</a:t>
            </a:r>
            <a:r>
              <a:rPr lang="en-US" altLang="ko-KR" dirty="0"/>
              <a:t>,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입력 데이터를 겁나 </a:t>
            </a:r>
            <a:r>
              <a:rPr lang="ko-KR" altLang="en-US" dirty="0" err="1"/>
              <a:t>액기스만</a:t>
            </a:r>
            <a:r>
              <a:rPr lang="ko-KR" altLang="en-US" dirty="0"/>
              <a:t> 모아서 </a:t>
            </a:r>
            <a:r>
              <a:rPr lang="ko-KR" altLang="en-US" dirty="0" err="1"/>
              <a:t>쭈욱</a:t>
            </a:r>
            <a:r>
              <a:rPr lang="ko-KR" altLang="en-US" dirty="0"/>
              <a:t> 뽑아낸다는 말임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계산효율성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컬러 이미지를 </a:t>
            </a:r>
            <a:r>
              <a:rPr lang="ko-KR" altLang="en-US" dirty="0" err="1"/>
              <a:t>생각해봣을때</a:t>
            </a:r>
            <a:r>
              <a:rPr lang="en-US" altLang="ko-KR" dirty="0"/>
              <a:t>, </a:t>
            </a:r>
            <a:r>
              <a:rPr lang="ko-KR" altLang="en-US" dirty="0"/>
              <a:t>차원 축소라는 점에서 계산효율성 설명</a:t>
            </a:r>
            <a:endParaRPr lang="en-US" altLang="ko-KR" dirty="0"/>
          </a:p>
          <a:p>
            <a:pPr marL="0" indent="0">
              <a:buFontTx/>
              <a:buNone/>
            </a:pP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노이즈 제거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그렇게 핵심만 </a:t>
            </a:r>
            <a:r>
              <a:rPr lang="ko-KR" altLang="en-US" dirty="0" err="1"/>
              <a:t>뽑아내다보면</a:t>
            </a:r>
            <a:r>
              <a:rPr lang="en-US" altLang="ko-KR" dirty="0"/>
              <a:t>? </a:t>
            </a:r>
            <a:r>
              <a:rPr lang="ko-KR" altLang="en-US" dirty="0"/>
              <a:t>주변의 쓸데없는 정보들도 처리할 수 있게 됨</a:t>
            </a:r>
            <a:r>
              <a:rPr lang="en-US" altLang="ko-KR" dirty="0"/>
              <a:t>. </a:t>
            </a:r>
            <a:r>
              <a:rPr lang="ko-KR" altLang="en-US" dirty="0"/>
              <a:t>먼 </a:t>
            </a:r>
            <a:r>
              <a:rPr lang="ko-KR" altLang="en-US" dirty="0" err="1"/>
              <a:t>말이냐면</a:t>
            </a:r>
            <a:r>
              <a:rPr lang="ko-KR" altLang="en-US" dirty="0"/>
              <a:t> 고양이 사진이긴 한데 주변에 고양이 말고 쓸데없는 부분도 같이 </a:t>
            </a:r>
            <a:r>
              <a:rPr lang="ko-KR" altLang="en-US" dirty="0" err="1"/>
              <a:t>있을것이잖아</a:t>
            </a:r>
            <a:r>
              <a:rPr lang="en-US" altLang="ko-KR" dirty="0"/>
              <a:t>? </a:t>
            </a:r>
            <a:r>
              <a:rPr lang="ko-KR" altLang="en-US" dirty="0"/>
              <a:t>그것들이 자연스럽게 제거된다는 소리이다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일반화 능력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정보들이 겁나 압축되어서 그 특징이 겁나 진</a:t>
            </a:r>
            <a:r>
              <a:rPr lang="en-US" altLang="ko-KR" dirty="0"/>
              <a:t>~</a:t>
            </a:r>
            <a:r>
              <a:rPr lang="ko-KR" altLang="en-US" dirty="0"/>
              <a:t>하게 담겨있다는 건</a:t>
            </a:r>
            <a:r>
              <a:rPr lang="en-US" altLang="ko-KR" dirty="0"/>
              <a:t>? </a:t>
            </a:r>
            <a:r>
              <a:rPr lang="ko-KR" altLang="en-US" dirty="0"/>
              <a:t>이걸 가지고 다시 다른 </a:t>
            </a:r>
            <a:r>
              <a:rPr lang="ko-KR" altLang="en-US" dirty="0" err="1"/>
              <a:t>작업들에도</a:t>
            </a:r>
            <a:r>
              <a:rPr lang="ko-KR" altLang="en-US" dirty="0"/>
              <a:t> 활용할 수 있다는 소리가 된다</a:t>
            </a:r>
            <a:r>
              <a:rPr lang="en-US" altLang="ko-KR" dirty="0"/>
              <a:t>. </a:t>
            </a:r>
            <a:r>
              <a:rPr lang="ko-KR" altLang="en-US" dirty="0"/>
              <a:t>이미지를 다시 </a:t>
            </a:r>
            <a:r>
              <a:rPr lang="ko-KR" altLang="en-US" dirty="0" err="1"/>
              <a:t>생성해볼수도</a:t>
            </a:r>
            <a:r>
              <a:rPr lang="ko-KR" altLang="en-US" dirty="0"/>
              <a:t> </a:t>
            </a:r>
            <a:r>
              <a:rPr lang="ko-KR" altLang="en-US" dirty="0" err="1"/>
              <a:t>있는거고</a:t>
            </a:r>
            <a:r>
              <a:rPr lang="en-US" altLang="ko-KR" dirty="0"/>
              <a:t>, </a:t>
            </a:r>
            <a:r>
              <a:rPr lang="ko-KR" altLang="en-US" dirty="0"/>
              <a:t>이 특징 자체가 곧 분류의 답이 될 수 </a:t>
            </a:r>
            <a:r>
              <a:rPr lang="ko-KR" altLang="en-US" dirty="0" err="1"/>
              <a:t>있는거고</a:t>
            </a:r>
            <a:r>
              <a:rPr lang="en-US" altLang="ko-KR" dirty="0"/>
              <a:t>.. </a:t>
            </a:r>
            <a:r>
              <a:rPr lang="ko-KR" altLang="en-US" dirty="0"/>
              <a:t>등등 여러가지 작업들을 수행할 수 있는 일반화 능력이 생기게 됨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92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1.latent vector </a:t>
            </a:r>
            <a:r>
              <a:rPr lang="ko-KR" altLang="en-US" dirty="0"/>
              <a:t>정의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latent vector</a:t>
            </a:r>
            <a:r>
              <a:rPr lang="ko-KR" altLang="en-US" dirty="0"/>
              <a:t>는 원본 데이터의 핵심 특성을 담고있다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50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좋은 </a:t>
            </a:r>
            <a:r>
              <a:rPr lang="en-US" altLang="ko-KR" dirty="0"/>
              <a:t>latent vector</a:t>
            </a:r>
            <a:r>
              <a:rPr lang="ko-KR" altLang="en-US" dirty="0"/>
              <a:t>를 </a:t>
            </a:r>
            <a:r>
              <a:rPr lang="ko-KR" altLang="en-US" dirty="0" err="1"/>
              <a:t>만들어낸다는건</a:t>
            </a:r>
            <a:r>
              <a:rPr lang="ko-KR" altLang="en-US" dirty="0"/>
              <a:t> 무엇일까요</a:t>
            </a:r>
            <a:r>
              <a:rPr lang="en-US" altLang="ko-KR" dirty="0"/>
              <a:t>~ 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en-US" altLang="ko-KR" dirty="0"/>
              <a:t>latent vector</a:t>
            </a:r>
            <a:r>
              <a:rPr lang="ko-KR" altLang="en-US" dirty="0"/>
              <a:t>들이 있다면</a:t>
            </a:r>
            <a:r>
              <a:rPr lang="en-US" altLang="ko-KR" dirty="0"/>
              <a:t>, </a:t>
            </a:r>
            <a:r>
              <a:rPr lang="ko-KR" altLang="en-US" dirty="0"/>
              <a:t>고양이로부터 나온 </a:t>
            </a:r>
            <a:r>
              <a:rPr lang="en-US" altLang="ko-KR" dirty="0"/>
              <a:t>latent vector</a:t>
            </a:r>
            <a:r>
              <a:rPr lang="ko-KR" altLang="en-US" dirty="0"/>
              <a:t>들은 의미적으로 유사성을 갖고 있어야 </a:t>
            </a:r>
            <a:r>
              <a:rPr lang="ko-KR" altLang="en-US" dirty="0" err="1"/>
              <a:t>하겟지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그러면</a:t>
            </a:r>
            <a:r>
              <a:rPr lang="en-US" altLang="ko-KR" dirty="0"/>
              <a:t>? </a:t>
            </a:r>
            <a:r>
              <a:rPr lang="ko-KR" altLang="en-US" dirty="0"/>
              <a:t>그 </a:t>
            </a:r>
            <a:r>
              <a:rPr lang="en-US" altLang="ko-KR" dirty="0"/>
              <a:t>latent vector</a:t>
            </a:r>
            <a:r>
              <a:rPr lang="ko-KR" altLang="en-US" dirty="0"/>
              <a:t>들을 좌표상으로 표현하면 다닥다닥 가까운 위치에 </a:t>
            </a:r>
            <a:r>
              <a:rPr lang="ko-KR" altLang="en-US" dirty="0" err="1"/>
              <a:t>위치하고잇겟디</a:t>
            </a:r>
            <a:r>
              <a:rPr lang="en-US" altLang="ko-KR" dirty="0"/>
              <a:t>.. 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84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요러캐</a:t>
            </a:r>
            <a:r>
              <a:rPr lang="en-US" altLang="ko-KR" dirty="0"/>
              <a:t>~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고양이는 고양이들끼리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강아지는 강아지들끼리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930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자 그럼 다시 지도학습의 과정에서 </a:t>
            </a:r>
            <a:r>
              <a:rPr lang="en-US" altLang="ko-KR" dirty="0"/>
              <a:t>latent vector</a:t>
            </a:r>
            <a:r>
              <a:rPr lang="ko-KR" altLang="en-US" dirty="0"/>
              <a:t>를 </a:t>
            </a:r>
            <a:r>
              <a:rPr lang="ko-KR" altLang="en-US" dirty="0" err="1"/>
              <a:t>바라봐보자</a:t>
            </a:r>
            <a:r>
              <a:rPr lang="en-US" altLang="ko-KR" dirty="0"/>
              <a:t>!!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encoder</a:t>
            </a:r>
            <a:r>
              <a:rPr lang="ko-KR" altLang="en-US" dirty="0"/>
              <a:t>가 </a:t>
            </a:r>
            <a:r>
              <a:rPr lang="en-US" altLang="ko-KR" dirty="0"/>
              <a:t>latent vector</a:t>
            </a:r>
            <a:r>
              <a:rPr lang="ko-KR" altLang="en-US" dirty="0"/>
              <a:t>를 잘 만들어내면</a:t>
            </a:r>
            <a:r>
              <a:rPr lang="en-US" altLang="ko-KR" dirty="0"/>
              <a:t>, </a:t>
            </a:r>
            <a:r>
              <a:rPr lang="ko-KR" altLang="en-US" dirty="0"/>
              <a:t>그걸 </a:t>
            </a:r>
            <a:r>
              <a:rPr lang="en-US" altLang="ko-KR" dirty="0"/>
              <a:t>task head</a:t>
            </a:r>
            <a:r>
              <a:rPr lang="ko-KR" altLang="en-US" dirty="0"/>
              <a:t>에 넣어서 적절히 내가 원하는 출력을 얻어낼 수 </a:t>
            </a:r>
            <a:r>
              <a:rPr lang="ko-KR" altLang="en-US" dirty="0" err="1"/>
              <a:t>잇을거임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강아지와 고양이를 </a:t>
            </a:r>
            <a:r>
              <a:rPr lang="ko-KR" altLang="en-US" dirty="0" err="1"/>
              <a:t>분류하고싶다고</a:t>
            </a:r>
            <a:r>
              <a:rPr lang="ko-KR" altLang="en-US" dirty="0"/>
              <a:t> 하면</a:t>
            </a:r>
            <a:r>
              <a:rPr lang="en-US" altLang="ko-KR" dirty="0"/>
              <a:t>, </a:t>
            </a:r>
            <a:r>
              <a:rPr lang="ko-KR" altLang="en-US" dirty="0"/>
              <a:t>결국 고양이와 강아지 사진을 </a:t>
            </a:r>
            <a:r>
              <a:rPr lang="en-US" altLang="ko-KR" dirty="0"/>
              <a:t>encoder</a:t>
            </a:r>
            <a:r>
              <a:rPr lang="ko-KR" altLang="en-US" dirty="0"/>
              <a:t>에 입력으로 넣었을 때 그 특징을 잘 </a:t>
            </a:r>
            <a:r>
              <a:rPr lang="ko-KR" altLang="en-US" dirty="0" err="1"/>
              <a:t>갖고있는</a:t>
            </a:r>
            <a:r>
              <a:rPr lang="ko-KR" altLang="en-US" dirty="0"/>
              <a:t> </a:t>
            </a:r>
            <a:r>
              <a:rPr lang="en-US" altLang="ko-KR" dirty="0"/>
              <a:t>latent vector</a:t>
            </a:r>
            <a:r>
              <a:rPr lang="ko-KR" altLang="en-US" dirty="0"/>
              <a:t>를 만들고</a:t>
            </a:r>
            <a:r>
              <a:rPr lang="en-US" altLang="ko-KR" dirty="0"/>
              <a:t>? </a:t>
            </a:r>
            <a:r>
              <a:rPr lang="ko-KR" altLang="en-US" dirty="0"/>
              <a:t>그걸 </a:t>
            </a:r>
            <a:r>
              <a:rPr lang="en-US" altLang="ko-KR" dirty="0"/>
              <a:t>classification head</a:t>
            </a:r>
            <a:r>
              <a:rPr lang="ko-KR" altLang="en-US" dirty="0"/>
              <a:t>가 잘 받아서 이 </a:t>
            </a:r>
            <a:r>
              <a:rPr lang="en-US" altLang="ko-KR" dirty="0"/>
              <a:t>latent vector</a:t>
            </a:r>
            <a:r>
              <a:rPr lang="ko-KR" altLang="en-US" dirty="0"/>
              <a:t>가 고양이인지 강아지인지 잘 예측할 수 있도록 </a:t>
            </a:r>
            <a:r>
              <a:rPr lang="ko-KR" altLang="en-US" dirty="0" err="1"/>
              <a:t>해야할고임</a:t>
            </a:r>
            <a:endParaRPr lang="en-US" altLang="ko-KR" dirty="0"/>
          </a:p>
          <a:p>
            <a:pPr marL="0" indent="0">
              <a:buFontTx/>
              <a:buNone/>
            </a:pPr>
            <a:endParaRPr lang="ko-KR" altLang="en-US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latentvector</a:t>
            </a:r>
            <a:r>
              <a:rPr lang="en-US" altLang="ko-KR" dirty="0"/>
              <a:t> -&gt; </a:t>
            </a:r>
            <a:r>
              <a:rPr lang="en-US" altLang="ko-KR" dirty="0" err="1"/>
              <a:t>encdoer</a:t>
            </a:r>
            <a:r>
              <a:rPr lang="en-US" altLang="ko-KR" dirty="0"/>
              <a:t> -&gt; </a:t>
            </a:r>
            <a:r>
              <a:rPr lang="ko-KR" altLang="en-US" dirty="0"/>
              <a:t>데이터 필요성 설득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즉 </a:t>
            </a:r>
            <a:r>
              <a:rPr lang="en-US" altLang="ko-KR" dirty="0" err="1"/>
              <a:t>latentvector</a:t>
            </a:r>
            <a:r>
              <a:rPr lang="ko-KR" altLang="en-US" dirty="0"/>
              <a:t>를 잘 만들어야 내가 원하는 </a:t>
            </a:r>
            <a:r>
              <a:rPr lang="en-US" altLang="ko-KR" dirty="0"/>
              <a:t>output</a:t>
            </a:r>
            <a:r>
              <a:rPr lang="ko-KR" altLang="en-US" dirty="0"/>
              <a:t>을 얻을 수 잇다는 말</a:t>
            </a:r>
            <a:r>
              <a:rPr lang="en-US" altLang="ko-KR" dirty="0"/>
              <a:t>!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그러려면 </a:t>
            </a:r>
            <a:r>
              <a:rPr lang="en-US" altLang="ko-KR" dirty="0" err="1"/>
              <a:t>latentvector</a:t>
            </a:r>
            <a:r>
              <a:rPr lang="ko-KR" altLang="en-US" dirty="0"/>
              <a:t>를 잘 만들어내는 </a:t>
            </a:r>
            <a:r>
              <a:rPr lang="en-US" altLang="ko-KR" dirty="0"/>
              <a:t>encoder</a:t>
            </a:r>
            <a:r>
              <a:rPr lang="ko-KR" altLang="en-US" dirty="0"/>
              <a:t>가 되도록 잘 </a:t>
            </a:r>
            <a:r>
              <a:rPr lang="ko-KR" altLang="en-US" dirty="0" err="1"/>
              <a:t>학습시켜야한단</a:t>
            </a:r>
            <a:r>
              <a:rPr lang="ko-KR" altLang="en-US" dirty="0"/>
              <a:t> 말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지도학습에는 이런 학습을 위해 </a:t>
            </a:r>
            <a:r>
              <a:rPr lang="ko-KR" altLang="en-US" dirty="0" err="1"/>
              <a:t>라벨링되어져있는</a:t>
            </a:r>
            <a:r>
              <a:rPr lang="ko-KR" altLang="en-US" dirty="0"/>
              <a:t> 데이터들을 입력으로 </a:t>
            </a:r>
            <a:r>
              <a:rPr lang="ko-KR" altLang="en-US" dirty="0" err="1"/>
              <a:t>넣어줘야함</a:t>
            </a:r>
            <a:endParaRPr lang="ko-KR" altLang="en-US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그것두</a:t>
            </a:r>
            <a:r>
              <a:rPr lang="ko-KR" altLang="en-US" dirty="0"/>
              <a:t> </a:t>
            </a:r>
            <a:r>
              <a:rPr lang="ko-KR" altLang="en-US" dirty="0" err="1"/>
              <a:t>많</a:t>
            </a:r>
            <a:r>
              <a:rPr lang="en-US" altLang="ko-KR" dirty="0"/>
              <a:t>~~</a:t>
            </a:r>
            <a:r>
              <a:rPr lang="ko-KR" altLang="en-US" dirty="0"/>
              <a:t>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92022-3C30-42AC-B3F6-6E6DE7E760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5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2BD51-D663-7054-1766-D595D1FCD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3B48E-63DC-BC6F-82B7-71AEE2438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31E8C-DD21-6066-8E66-876B7A6C1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2290EF-E64E-F896-64EF-13ED53A6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9D4F6-B0B4-4499-5E81-A5AD5426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9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2023A-1F24-2A92-9371-4D9345D8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0F3A40-C0A3-DE11-D7B6-8A756E5F4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54F90-9BD8-CBF4-3446-066B31FE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09760-3685-3287-BCC0-08231CAA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3BB4E5-F521-D309-FA5A-18D16ED1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05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EB7C58-6FF5-52B4-DE43-FD3E42D67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C89800-B793-60DA-14D6-D145A974E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FFE2E-E74F-B200-B00C-0A958578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C9A99-24F5-6824-3978-8F88CCB5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8DE4F-5F16-D07E-CBB3-0FA45189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4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E14A0-B871-5779-3B0A-96D95767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69F8F-801F-E9EC-2D20-C858D6EE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8B38C-B388-1BE7-13DB-36DA9377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6A6726-E4A6-E9EF-08E1-78644054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0F9C09-B01E-D910-4E2E-B0DAC493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9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76F5-E792-4952-25A0-867C804A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81DF7-91E3-D703-A818-60CB05CB0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5E31A9-4C8D-34F2-7B96-C7A22F9BA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EF6E1-DB3F-D53E-6B13-D626FE51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96552-82D6-9511-F28F-53BE66A6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4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D15DE-3DA9-E0F6-C9B2-192FEDE9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41B381-F947-668A-AA4F-BACB63286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F67119-CCB6-CCE9-633C-C22618B99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0B61E-296B-3541-543D-E0897975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6FB98-19F5-8288-9D47-02A153E5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4DB034-3416-0C56-FF35-EECAEF1F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6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9548F-AF55-8EEA-BC3E-C394CD70D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973015-C732-E156-5629-7436FC3AB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73DFA-7375-01BD-6B64-561FB30C9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71CE59-E38C-7BC8-FDFC-60DB1A023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5CA37B-1D05-A5FF-201E-D1D471C7F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C44DDF-ED0B-6AE0-F23F-8FC8AAB5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714B54-C388-DFA4-CFF7-6B084698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5000BD-6310-36A0-3E2F-00ACEE07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15F06-5A7D-B096-942A-A605218C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B05F1B-F73B-AC47-D13B-6AA08B47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4FA1B3-90A1-BD52-7843-D98073BB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794E6-D4BF-F931-EA07-349A85E7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8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C1F7F4-8097-852B-516C-E71E96B3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049505-AC4E-4994-063C-DF59A696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AA459-4661-2DCE-64D2-A3426112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0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DF543-C671-C2CA-CD74-8FBD2ED4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252D9-0017-E6B5-1770-79F5FB88B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796B8-26D7-017D-26FD-7D9EBDAB1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6B329-F305-DC2B-757F-E9918B74F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A44329-2178-72D9-9253-9D9C9FFF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7C996-2FB6-126F-1DCE-CF1E7981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50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25F9A-AB09-37C4-D8F8-17BF4A61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816253-6A6D-EE3B-C18C-95D59FADC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64C56-6D84-7CE0-5DC9-05DBF7B6B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7CFBD7-CB37-4768-2B93-A252B336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7B2C-E73C-4BE3-B43C-A4430A39E759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61A25-201F-F63B-8BCA-A4DAB29B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804209-5728-58EB-98DF-C60A8205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EDE3-0A6D-45E2-B4DD-04FFF1197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97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DB3C3B-C730-29C9-329A-334CAF31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A0EE9-4D3A-F5C8-D774-5CAF04A16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0CA12-A584-637A-AF70-004AD6FB5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fld id="{B01C7B2C-E73C-4BE3-B43C-A4430A39E759}" type="datetimeFigureOut">
              <a:rPr lang="ko-KR" altLang="en-US" smtClean="0"/>
              <a:pPr/>
              <a:t>2025-09-18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60A6D-4279-BD17-F6A3-0C0DE2AE4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9E125-BB03-A55C-5FF9-D2CEA7A3F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fld id="{60BEEDE3-0A6D-45E2-B4DD-04FFF1197A9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64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DAEB4-AC65-5047-1571-DFE56E6B91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자기지도학습</a:t>
            </a:r>
            <a:br>
              <a:rPr lang="en-US" altLang="ko-KR" dirty="0"/>
            </a:br>
            <a:r>
              <a:rPr lang="ko-KR" altLang="en-US" dirty="0"/>
              <a:t>특강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0288D0-6DD7-B5CE-9057-56F2BB832B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세상에 쓸모없는 데이터는 없다</a:t>
            </a:r>
            <a:endParaRPr lang="en-US" altLang="ko-KR" dirty="0"/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</a:rPr>
              <a:t>진행자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500" dirty="0" err="1">
                <a:solidFill>
                  <a:schemeClr val="bg2">
                    <a:lumMod val="50000"/>
                  </a:schemeClr>
                </a:solidFill>
              </a:rPr>
              <a:t>신해솔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500" dirty="0" err="1">
                <a:solidFill>
                  <a:schemeClr val="bg2">
                    <a:lumMod val="50000"/>
                  </a:schemeClr>
                </a:solidFill>
              </a:rPr>
              <a:t>김언지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500" dirty="0" err="1">
                <a:solidFill>
                  <a:schemeClr val="bg2">
                    <a:lumMod val="50000"/>
                  </a:schemeClr>
                </a:solidFill>
              </a:rPr>
              <a:t>튜터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500" dirty="0" err="1">
                <a:solidFill>
                  <a:schemeClr val="bg2">
                    <a:lumMod val="50000"/>
                  </a:schemeClr>
                </a:solidFill>
              </a:rPr>
              <a:t>문이안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</a:rPr>
              <a:t>박현영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0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C30ADF-C070-78C8-996A-6D9D0BF7B894}"/>
              </a:ext>
            </a:extLst>
          </p:cNvPr>
          <p:cNvGrpSpPr/>
          <p:nvPr/>
        </p:nvGrpSpPr>
        <p:grpSpPr>
          <a:xfrm>
            <a:off x="554832" y="1319624"/>
            <a:ext cx="4188552" cy="5259049"/>
            <a:chOff x="554832" y="1463399"/>
            <a:chExt cx="4188552" cy="5259049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DE5F6BB2-FC99-7CF7-993D-5EB7243CB41A}"/>
                </a:ext>
              </a:extLst>
            </p:cNvPr>
            <p:cNvGrpSpPr/>
            <p:nvPr/>
          </p:nvGrpSpPr>
          <p:grpSpPr>
            <a:xfrm>
              <a:off x="554832" y="1463399"/>
              <a:ext cx="4188552" cy="2487213"/>
              <a:chOff x="200050" y="1206634"/>
              <a:chExt cx="4753702" cy="2807865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CBCEFA35-BBD1-2A8B-7E75-E1C6A0A7FEF5}"/>
                  </a:ext>
                </a:extLst>
              </p:cNvPr>
              <p:cNvGrpSpPr/>
              <p:nvPr/>
            </p:nvGrpSpPr>
            <p:grpSpPr>
              <a:xfrm>
                <a:off x="675171" y="1206634"/>
                <a:ext cx="4110465" cy="1819384"/>
                <a:chOff x="362642" y="2018315"/>
                <a:chExt cx="4110465" cy="1819384"/>
              </a:xfrm>
            </p:grpSpPr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850D5236-4539-C7A4-4CCA-4E37A3C9FD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5629" y="2124779"/>
                  <a:ext cx="1577983" cy="1577983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B604A11E-B67A-0BE1-7DD8-67CD9D97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70269" y="2071618"/>
                  <a:ext cx="1534786" cy="1534786"/>
                </a:xfrm>
                <a:prstGeom prst="rect">
                  <a:avLst/>
                </a:prstGeom>
              </p:spPr>
            </p:pic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4F521E64-F146-151D-6830-471137FD9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2642" y="2018315"/>
                  <a:ext cx="1681722" cy="1681722"/>
                </a:xfrm>
                <a:prstGeom prst="rect">
                  <a:avLst/>
                </a:prstGeom>
              </p:spPr>
            </p:pic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8A081687-8116-1CF4-7053-DF934E2B9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44779" y="2409371"/>
                  <a:ext cx="1428328" cy="1428328"/>
                </a:xfrm>
                <a:prstGeom prst="rect">
                  <a:avLst/>
                </a:prstGeom>
              </p:spPr>
            </p:pic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E19125C-EE91-4B71-B66C-FA1E09E2B26E}"/>
                  </a:ext>
                </a:extLst>
              </p:cNvPr>
              <p:cNvGrpSpPr/>
              <p:nvPr/>
            </p:nvGrpSpPr>
            <p:grpSpPr>
              <a:xfrm>
                <a:off x="200050" y="1703746"/>
                <a:ext cx="4110465" cy="1819384"/>
                <a:chOff x="362642" y="2018315"/>
                <a:chExt cx="4110465" cy="1819384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65A48D21-BC62-0A4D-5330-069745182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5629" y="2124779"/>
                  <a:ext cx="1577983" cy="1577983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EE0B4DD8-0F44-9E9E-BAED-B01389A5E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70269" y="2071618"/>
                  <a:ext cx="1534786" cy="1534786"/>
                </a:xfrm>
                <a:prstGeom prst="rect">
                  <a:avLst/>
                </a:prstGeom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A3840690-57E0-1082-A163-5FD7EB8E93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2642" y="2018315"/>
                  <a:ext cx="1681722" cy="1681722"/>
                </a:xfrm>
                <a:prstGeom prst="rect">
                  <a:avLst/>
                </a:prstGeom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00FD2DA0-CEE7-A316-9045-1539623AAE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44779" y="2409371"/>
                  <a:ext cx="1428328" cy="142832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E1AC930-2845-9FE1-7D5C-1911B2836320}"/>
                  </a:ext>
                </a:extLst>
              </p:cNvPr>
              <p:cNvGrpSpPr/>
              <p:nvPr/>
            </p:nvGrpSpPr>
            <p:grpSpPr>
              <a:xfrm>
                <a:off x="843287" y="2195115"/>
                <a:ext cx="4110465" cy="1819384"/>
                <a:chOff x="362642" y="2018315"/>
                <a:chExt cx="4110465" cy="1819384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5ED4CAF2-7999-A69D-F5E9-482FC51E1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5629" y="2124779"/>
                  <a:ext cx="1577983" cy="1577983"/>
                </a:xfrm>
                <a:prstGeom prst="rect">
                  <a:avLst/>
                </a:prstGeom>
              </p:spPr>
            </p:pic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1F84D03A-724A-9DDF-E405-81FD604097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70269" y="2071618"/>
                  <a:ext cx="1534786" cy="1534786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11A10D92-BC66-C425-2CC1-7F65A7B70B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2642" y="2018315"/>
                  <a:ext cx="1681722" cy="1681722"/>
                </a:xfrm>
                <a:prstGeom prst="rect">
                  <a:avLst/>
                </a:prstGeom>
              </p:spPr>
            </p:pic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5D5342A6-EA68-5882-B30C-564925C0D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44779" y="2409371"/>
                  <a:ext cx="1428328" cy="14283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0D05E684-BC07-34A8-6F04-B160777C0E44}"/>
                </a:ext>
              </a:extLst>
            </p:cNvPr>
            <p:cNvGrpSpPr/>
            <p:nvPr/>
          </p:nvGrpSpPr>
          <p:grpSpPr>
            <a:xfrm>
              <a:off x="809591" y="4633397"/>
              <a:ext cx="3741447" cy="2089051"/>
              <a:chOff x="435172" y="4416110"/>
              <a:chExt cx="4548486" cy="2539886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5D23D5E1-0841-D5E1-E951-3FFFF9C7132A}"/>
                  </a:ext>
                </a:extLst>
              </p:cNvPr>
              <p:cNvGrpSpPr/>
              <p:nvPr/>
            </p:nvGrpSpPr>
            <p:grpSpPr>
              <a:xfrm>
                <a:off x="567972" y="4416110"/>
                <a:ext cx="3900829" cy="1678709"/>
                <a:chOff x="579664" y="4619095"/>
                <a:chExt cx="3900829" cy="1678709"/>
              </a:xfrm>
            </p:grpSpPr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84E543FE-3071-E238-3A6E-6B0014738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664" y="4619095"/>
                  <a:ext cx="1678709" cy="1678709"/>
                </a:xfrm>
                <a:prstGeom prst="rect">
                  <a:avLst/>
                </a:prstGeom>
              </p:spPr>
            </p:pic>
            <p:pic>
              <p:nvPicPr>
                <p:cNvPr id="85" name="그림 84">
                  <a:extLst>
                    <a:ext uri="{FF2B5EF4-FFF2-40B4-BE49-F238E27FC236}">
                      <a16:creationId xmlns:a16="http://schemas.microsoft.com/office/drawing/2014/main" id="{9B488C9B-4196-D420-087F-CA9A846F6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3788" y="4688059"/>
                  <a:ext cx="1609745" cy="1609745"/>
                </a:xfrm>
                <a:prstGeom prst="rect">
                  <a:avLst/>
                </a:prstGeom>
              </p:spPr>
            </p:pic>
            <p:pic>
              <p:nvPicPr>
                <p:cNvPr id="86" name="그림 85">
                  <a:extLst>
                    <a:ext uri="{FF2B5EF4-FFF2-40B4-BE49-F238E27FC236}">
                      <a16:creationId xmlns:a16="http://schemas.microsoft.com/office/drawing/2014/main" id="{FEF81351-7902-5BD3-3460-1AD9105A0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4930" y="4972241"/>
                  <a:ext cx="1325563" cy="1325563"/>
                </a:xfrm>
                <a:prstGeom prst="rect">
                  <a:avLst/>
                </a:prstGeom>
              </p:spPr>
            </p:pic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0AD934-E796-25C5-111B-6C73560A9539}"/>
                  </a:ext>
                </a:extLst>
              </p:cNvPr>
              <p:cNvGrpSpPr/>
              <p:nvPr/>
            </p:nvGrpSpPr>
            <p:grpSpPr>
              <a:xfrm>
                <a:off x="1082829" y="4940332"/>
                <a:ext cx="3900829" cy="1678709"/>
                <a:chOff x="579664" y="4619095"/>
                <a:chExt cx="3900829" cy="1678709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EEEF2DB0-19F6-E7F5-A0F9-AC163B8D8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664" y="4619095"/>
                  <a:ext cx="1678709" cy="1678709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EF0D564A-B9F9-BEA0-7937-39606EDF8C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3788" y="4688059"/>
                  <a:ext cx="1609745" cy="1609745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971DE79C-C27B-DD51-6D54-78CBD44881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4930" y="4972241"/>
                  <a:ext cx="1325563" cy="1325563"/>
                </a:xfrm>
                <a:prstGeom prst="rect">
                  <a:avLst/>
                </a:prstGeom>
              </p:spPr>
            </p:pic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24EE2103-E972-0EFF-06EA-B89A84B59CE5}"/>
                  </a:ext>
                </a:extLst>
              </p:cNvPr>
              <p:cNvGrpSpPr/>
              <p:nvPr/>
            </p:nvGrpSpPr>
            <p:grpSpPr>
              <a:xfrm>
                <a:off x="435172" y="5277287"/>
                <a:ext cx="3900829" cy="1678709"/>
                <a:chOff x="579664" y="4619095"/>
                <a:chExt cx="3900829" cy="1678709"/>
              </a:xfrm>
            </p:grpSpPr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487AD9EB-050A-E3E5-815D-838789F05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664" y="4619095"/>
                  <a:ext cx="1678709" cy="1678709"/>
                </a:xfrm>
                <a:prstGeom prst="rect">
                  <a:avLst/>
                </a:prstGeom>
              </p:spPr>
            </p:pic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A8274DB1-9E11-6E1E-2513-EB4D712EA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3788" y="4688059"/>
                  <a:ext cx="1609745" cy="1609745"/>
                </a:xfrm>
                <a:prstGeom prst="rect">
                  <a:avLst/>
                </a:prstGeom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60A8578C-B4EE-2A73-3249-D37082696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4930" y="4972241"/>
                  <a:ext cx="1325563" cy="132556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3C3EC52-CD6D-43B1-2BD0-EEC517B5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LG Smart UI Bold" panose="020B0800000101010101" pitchFamily="50" charset="-127"/>
              </a:rPr>
              <a:t>Latent vector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D9D3B1-93ED-7EE3-E044-BA8A2B0AF1CC}"/>
              </a:ext>
            </a:extLst>
          </p:cNvPr>
          <p:cNvGrpSpPr/>
          <p:nvPr/>
        </p:nvGrpSpPr>
        <p:grpSpPr>
          <a:xfrm>
            <a:off x="7477664" y="1550598"/>
            <a:ext cx="3876136" cy="3756804"/>
            <a:chOff x="8541588" y="465826"/>
            <a:chExt cx="3201838" cy="2842404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01C92651-BA3F-D2B6-65D9-DB3AE39A7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5746" y="465826"/>
              <a:ext cx="0" cy="2842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A857F5A-763D-FF3C-5DFF-562D2A8FEA0B}"/>
                </a:ext>
              </a:extLst>
            </p:cNvPr>
            <p:cNvCxnSpPr>
              <a:cxnSpLocks/>
            </p:cNvCxnSpPr>
            <p:nvPr/>
          </p:nvCxnSpPr>
          <p:spPr>
            <a:xfrm>
              <a:off x="8541588" y="3111261"/>
              <a:ext cx="32018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73161C-2F3B-ED31-1639-85CFF8856224}"/>
              </a:ext>
            </a:extLst>
          </p:cNvPr>
          <p:cNvSpPr/>
          <p:nvPr/>
        </p:nvSpPr>
        <p:spPr>
          <a:xfrm>
            <a:off x="4554747" y="3429000"/>
            <a:ext cx="1541253" cy="78212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encoder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A98AAC-D56D-FBE9-981C-E434D446C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64" y="4466695"/>
            <a:ext cx="1678709" cy="16787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B0ECED-E2AC-EC8C-B1E5-1E3524FCF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388" y="4535659"/>
            <a:ext cx="1609745" cy="16097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5BFA79-001A-5D2E-ABA4-7E1928155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2530" y="4819841"/>
            <a:ext cx="1325563" cy="13255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0DAA0A-9328-D727-3A3C-2912BE2A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29" y="1972379"/>
            <a:ext cx="1577983" cy="15779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74E549-1D53-63D5-9BA9-C5651FF0F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869" y="1919218"/>
            <a:ext cx="1534786" cy="15347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D27394B-072E-0D37-39C7-D8FE9130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42" y="1865915"/>
            <a:ext cx="1681722" cy="16817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B7DA145-D07A-C46F-7EDE-7E92BF1A1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379" y="2256971"/>
            <a:ext cx="1428328" cy="1428328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8DC1AB-4C25-F072-A18D-FA4BBD6068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511741" y="3265556"/>
            <a:ext cx="3043006" cy="5545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9BCB8F-F89C-B1F1-C4D0-F26700FEA52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105973" y="3037026"/>
            <a:ext cx="2448774" cy="783036"/>
          </a:xfrm>
          <a:prstGeom prst="straightConnector1">
            <a:avLst/>
          </a:prstGeom>
          <a:ln w="38100">
            <a:solidFill>
              <a:srgbClr val="FF99C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AE0A2F2-424D-DD90-BB92-52E9D277AC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57122" y="2955760"/>
            <a:ext cx="1497625" cy="86430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15D765A-C100-C22B-CA6C-1ED3553C6E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864551" y="3110665"/>
            <a:ext cx="690196" cy="7093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7DFAE8-BEA5-191E-5039-843DAF2414D0}"/>
              </a:ext>
            </a:extLst>
          </p:cNvPr>
          <p:cNvCxnSpPr>
            <a:cxnSpLocks/>
          </p:cNvCxnSpPr>
          <p:nvPr/>
        </p:nvCxnSpPr>
        <p:spPr>
          <a:xfrm flipV="1">
            <a:off x="1511741" y="3939611"/>
            <a:ext cx="3043006" cy="16187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0C189D8-7C05-D3FB-3705-306DFA6BAD9F}"/>
              </a:ext>
            </a:extLst>
          </p:cNvPr>
          <p:cNvCxnSpPr>
            <a:cxnSpLocks/>
          </p:cNvCxnSpPr>
          <p:nvPr/>
        </p:nvCxnSpPr>
        <p:spPr>
          <a:xfrm flipV="1">
            <a:off x="2796169" y="3990563"/>
            <a:ext cx="1758578" cy="113490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1047C52-F209-C8F4-4441-F776B2AC7D86}"/>
              </a:ext>
            </a:extLst>
          </p:cNvPr>
          <p:cNvCxnSpPr>
            <a:cxnSpLocks/>
          </p:cNvCxnSpPr>
          <p:nvPr/>
        </p:nvCxnSpPr>
        <p:spPr>
          <a:xfrm flipV="1">
            <a:off x="3740947" y="4020287"/>
            <a:ext cx="821186" cy="10267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34ADB3C-1C9C-17E7-D261-5573D0BD59E3}"/>
              </a:ext>
            </a:extLst>
          </p:cNvPr>
          <p:cNvCxnSpPr>
            <a:cxnSpLocks/>
          </p:cNvCxnSpPr>
          <p:nvPr/>
        </p:nvCxnSpPr>
        <p:spPr>
          <a:xfrm flipV="1">
            <a:off x="6119892" y="2148367"/>
            <a:ext cx="2771066" cy="146322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171343-4130-08C4-EAB3-6829E90E8E7B}"/>
              </a:ext>
            </a:extLst>
          </p:cNvPr>
          <p:cNvCxnSpPr>
            <a:cxnSpLocks/>
          </p:cNvCxnSpPr>
          <p:nvPr/>
        </p:nvCxnSpPr>
        <p:spPr>
          <a:xfrm flipV="1">
            <a:off x="6113253" y="1828801"/>
            <a:ext cx="2939182" cy="17384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A52AB1A-DA64-0F71-4E01-4BCD17A8A63B}"/>
              </a:ext>
            </a:extLst>
          </p:cNvPr>
          <p:cNvCxnSpPr>
            <a:cxnSpLocks/>
          </p:cNvCxnSpPr>
          <p:nvPr/>
        </p:nvCxnSpPr>
        <p:spPr>
          <a:xfrm flipV="1">
            <a:off x="6119892" y="2136865"/>
            <a:ext cx="3673965" cy="1548434"/>
          </a:xfrm>
          <a:prstGeom prst="straightConnector1">
            <a:avLst/>
          </a:prstGeom>
          <a:ln w="38100">
            <a:solidFill>
              <a:srgbClr val="FF99C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0402A12-3889-3502-F7DE-6CA61F77FEE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096000" y="2013430"/>
            <a:ext cx="3428769" cy="18066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0C86C6-A0F0-ADD3-7E8B-BB1F91A1FF9B}"/>
              </a:ext>
            </a:extLst>
          </p:cNvPr>
          <p:cNvCxnSpPr>
            <a:cxnSpLocks/>
          </p:cNvCxnSpPr>
          <p:nvPr/>
        </p:nvCxnSpPr>
        <p:spPr>
          <a:xfrm>
            <a:off x="6096000" y="3915639"/>
            <a:ext cx="2343345" cy="551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3EFF237-6417-99C6-BDCB-117E8BD8D219}"/>
              </a:ext>
            </a:extLst>
          </p:cNvPr>
          <p:cNvCxnSpPr>
            <a:cxnSpLocks/>
          </p:cNvCxnSpPr>
          <p:nvPr/>
        </p:nvCxnSpPr>
        <p:spPr>
          <a:xfrm>
            <a:off x="6124232" y="4077270"/>
            <a:ext cx="2571194" cy="5349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6A1C166-7343-D2AC-9C60-A449CD0CB14D}"/>
              </a:ext>
            </a:extLst>
          </p:cNvPr>
          <p:cNvCxnSpPr>
            <a:cxnSpLocks/>
          </p:cNvCxnSpPr>
          <p:nvPr/>
        </p:nvCxnSpPr>
        <p:spPr>
          <a:xfrm>
            <a:off x="6122582" y="4218770"/>
            <a:ext cx="2674689" cy="5051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4A7D6044-48AB-2CAE-90DD-41CD87813CA2}"/>
              </a:ext>
            </a:extLst>
          </p:cNvPr>
          <p:cNvSpPr/>
          <p:nvPr/>
        </p:nvSpPr>
        <p:spPr>
          <a:xfrm>
            <a:off x="8996761" y="1747167"/>
            <a:ext cx="161465" cy="159104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4794573B-959A-2F70-785F-19BE9781FCC5}"/>
              </a:ext>
            </a:extLst>
          </p:cNvPr>
          <p:cNvSpPr/>
          <p:nvPr/>
        </p:nvSpPr>
        <p:spPr>
          <a:xfrm>
            <a:off x="8814393" y="2058407"/>
            <a:ext cx="161465" cy="159104"/>
          </a:xfrm>
          <a:prstGeom prst="flowChartConnecto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6F346CA9-97F3-DF6A-DA48-CDC3312C9579}"/>
              </a:ext>
            </a:extLst>
          </p:cNvPr>
          <p:cNvSpPr/>
          <p:nvPr/>
        </p:nvSpPr>
        <p:spPr>
          <a:xfrm>
            <a:off x="9483191" y="1894277"/>
            <a:ext cx="161465" cy="159104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D214E79C-7427-9360-DE74-C2EA37FA1936}"/>
              </a:ext>
            </a:extLst>
          </p:cNvPr>
          <p:cNvSpPr/>
          <p:nvPr/>
        </p:nvSpPr>
        <p:spPr>
          <a:xfrm>
            <a:off x="9769001" y="2053381"/>
            <a:ext cx="161465" cy="159104"/>
          </a:xfrm>
          <a:prstGeom prst="flowChartConnector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29E3DFE4-7BA7-6099-4E57-EC83B0F992A9}"/>
              </a:ext>
            </a:extLst>
          </p:cNvPr>
          <p:cNvSpPr/>
          <p:nvPr/>
        </p:nvSpPr>
        <p:spPr>
          <a:xfrm>
            <a:off x="8385194" y="4341842"/>
            <a:ext cx="161465" cy="159104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3DFB7148-1934-592E-6A98-9CA8D76EECE0}"/>
              </a:ext>
            </a:extLst>
          </p:cNvPr>
          <p:cNvSpPr/>
          <p:nvPr/>
        </p:nvSpPr>
        <p:spPr>
          <a:xfrm>
            <a:off x="8665616" y="4508976"/>
            <a:ext cx="161465" cy="159104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73DB7BBA-A4E1-F5BF-E8B9-2040136F02C1}"/>
              </a:ext>
            </a:extLst>
          </p:cNvPr>
          <p:cNvSpPr/>
          <p:nvPr/>
        </p:nvSpPr>
        <p:spPr>
          <a:xfrm>
            <a:off x="8797271" y="4679494"/>
            <a:ext cx="161465" cy="159104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3114" name="그룹 3113">
            <a:extLst>
              <a:ext uri="{FF2B5EF4-FFF2-40B4-BE49-F238E27FC236}">
                <a16:creationId xmlns:a16="http://schemas.microsoft.com/office/drawing/2014/main" id="{7970A7F8-DED1-1837-41BA-7EC582CEBBB1}"/>
              </a:ext>
            </a:extLst>
          </p:cNvPr>
          <p:cNvGrpSpPr/>
          <p:nvPr/>
        </p:nvGrpSpPr>
        <p:grpSpPr>
          <a:xfrm>
            <a:off x="8445984" y="1410160"/>
            <a:ext cx="2140064" cy="3593279"/>
            <a:chOff x="8445984" y="1410160"/>
            <a:chExt cx="2140064" cy="3593279"/>
          </a:xfrm>
        </p:grpSpPr>
        <p:grpSp>
          <p:nvGrpSpPr>
            <p:cNvPr id="3077" name="그룹 3076">
              <a:extLst>
                <a:ext uri="{FF2B5EF4-FFF2-40B4-BE49-F238E27FC236}">
                  <a16:creationId xmlns:a16="http://schemas.microsoft.com/office/drawing/2014/main" id="{F99911D2-A66E-7771-A5E8-AABC39B21DCE}"/>
                </a:ext>
              </a:extLst>
            </p:cNvPr>
            <p:cNvGrpSpPr/>
            <p:nvPr/>
          </p:nvGrpSpPr>
          <p:grpSpPr>
            <a:xfrm>
              <a:off x="8445984" y="1410160"/>
              <a:ext cx="1817618" cy="3269334"/>
              <a:chOff x="8616030" y="1581705"/>
              <a:chExt cx="1817618" cy="3269334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87174186-0497-64EA-121D-49B37B394D27}"/>
                  </a:ext>
                </a:extLst>
              </p:cNvPr>
              <p:cNvGrpSpPr/>
              <p:nvPr/>
            </p:nvGrpSpPr>
            <p:grpSpPr>
              <a:xfrm>
                <a:off x="8616030" y="1581705"/>
                <a:ext cx="1545668" cy="3153204"/>
                <a:chOff x="8575390" y="1691834"/>
                <a:chExt cx="1545668" cy="3153204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6BCD6A55-DB0E-4E6C-3207-75D88DEDFE3D}"/>
                    </a:ext>
                  </a:extLst>
                </p:cNvPr>
                <p:cNvGrpSpPr/>
                <p:nvPr/>
              </p:nvGrpSpPr>
              <p:grpSpPr>
                <a:xfrm>
                  <a:off x="8575390" y="1691834"/>
                  <a:ext cx="1545272" cy="3091431"/>
                  <a:chOff x="8575390" y="1691834"/>
                  <a:chExt cx="1545272" cy="3091431"/>
                </a:xfrm>
              </p:grpSpPr>
              <p:sp>
                <p:nvSpPr>
                  <p:cNvPr id="98" name="순서도: 연결자 97">
                    <a:extLst>
                      <a:ext uri="{FF2B5EF4-FFF2-40B4-BE49-F238E27FC236}">
                        <a16:creationId xmlns:a16="http://schemas.microsoft.com/office/drawing/2014/main" id="{203B74D3-2722-32E1-DCD6-3D7FE752EF44}"/>
                      </a:ext>
                    </a:extLst>
                  </p:cNvPr>
                  <p:cNvSpPr/>
                  <p:nvPr/>
                </p:nvSpPr>
                <p:spPr>
                  <a:xfrm>
                    <a:off x="9186957" y="1691834"/>
                    <a:ext cx="161465" cy="15910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99" name="순서도: 연결자 98">
                    <a:extLst>
                      <a:ext uri="{FF2B5EF4-FFF2-40B4-BE49-F238E27FC236}">
                        <a16:creationId xmlns:a16="http://schemas.microsoft.com/office/drawing/2014/main" id="{052766E3-3B3E-ACD3-BE93-C70A5E30DB9D}"/>
                      </a:ext>
                    </a:extLst>
                  </p:cNvPr>
                  <p:cNvSpPr/>
                  <p:nvPr/>
                </p:nvSpPr>
                <p:spPr>
                  <a:xfrm>
                    <a:off x="9004589" y="2003074"/>
                    <a:ext cx="161465" cy="159104"/>
                  </a:xfrm>
                  <a:prstGeom prst="flowChartConnector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00" name="순서도: 연결자 99">
                    <a:extLst>
                      <a:ext uri="{FF2B5EF4-FFF2-40B4-BE49-F238E27FC236}">
                        <a16:creationId xmlns:a16="http://schemas.microsoft.com/office/drawing/2014/main" id="{DD75F504-62AC-35E6-8076-F97C3184E9B8}"/>
                      </a:ext>
                    </a:extLst>
                  </p:cNvPr>
                  <p:cNvSpPr/>
                  <p:nvPr/>
                </p:nvSpPr>
                <p:spPr>
                  <a:xfrm>
                    <a:off x="9673387" y="1838944"/>
                    <a:ext cx="161465" cy="15910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01" name="순서도: 연결자 100">
                    <a:extLst>
                      <a:ext uri="{FF2B5EF4-FFF2-40B4-BE49-F238E27FC236}">
                        <a16:creationId xmlns:a16="http://schemas.microsoft.com/office/drawing/2014/main" id="{7FC3A38E-0F37-CE89-8AC6-C2C5255A9945}"/>
                      </a:ext>
                    </a:extLst>
                  </p:cNvPr>
                  <p:cNvSpPr/>
                  <p:nvPr/>
                </p:nvSpPr>
                <p:spPr>
                  <a:xfrm>
                    <a:off x="9959197" y="1998048"/>
                    <a:ext cx="161465" cy="159104"/>
                  </a:xfrm>
                  <a:prstGeom prst="flowChartConnector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02" name="순서도: 연결자 101">
                    <a:extLst>
                      <a:ext uri="{FF2B5EF4-FFF2-40B4-BE49-F238E27FC236}">
                        <a16:creationId xmlns:a16="http://schemas.microsoft.com/office/drawing/2014/main" id="{AAEE0C2E-4687-1F47-7711-C34ECAAAB29F}"/>
                      </a:ext>
                    </a:extLst>
                  </p:cNvPr>
                  <p:cNvSpPr/>
                  <p:nvPr/>
                </p:nvSpPr>
                <p:spPr>
                  <a:xfrm>
                    <a:off x="8575390" y="4286509"/>
                    <a:ext cx="161465" cy="159104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03" name="순서도: 연결자 102">
                    <a:extLst>
                      <a:ext uri="{FF2B5EF4-FFF2-40B4-BE49-F238E27FC236}">
                        <a16:creationId xmlns:a16="http://schemas.microsoft.com/office/drawing/2014/main" id="{4983FE87-71EB-5FAC-BD51-C7181AF14FBE}"/>
                      </a:ext>
                    </a:extLst>
                  </p:cNvPr>
                  <p:cNvSpPr/>
                  <p:nvPr/>
                </p:nvSpPr>
                <p:spPr>
                  <a:xfrm>
                    <a:off x="8855812" y="4453643"/>
                    <a:ext cx="161465" cy="159104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04" name="순서도: 연결자 103">
                    <a:extLst>
                      <a:ext uri="{FF2B5EF4-FFF2-40B4-BE49-F238E27FC236}">
                        <a16:creationId xmlns:a16="http://schemas.microsoft.com/office/drawing/2014/main" id="{CE9B61D8-D75F-EC8D-5F30-49140FA68A5C}"/>
                      </a:ext>
                    </a:extLst>
                  </p:cNvPr>
                  <p:cNvSpPr/>
                  <p:nvPr/>
                </p:nvSpPr>
                <p:spPr>
                  <a:xfrm>
                    <a:off x="8987467" y="4624161"/>
                    <a:ext cx="161465" cy="159104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66FA17BE-83BC-5081-87E0-6C9E14E32F7C}"/>
                    </a:ext>
                  </a:extLst>
                </p:cNvPr>
                <p:cNvGrpSpPr/>
                <p:nvPr/>
              </p:nvGrpSpPr>
              <p:grpSpPr>
                <a:xfrm>
                  <a:off x="8575786" y="1838944"/>
                  <a:ext cx="1545272" cy="3006094"/>
                  <a:chOff x="8575390" y="1691834"/>
                  <a:chExt cx="1545272" cy="3006094"/>
                </a:xfrm>
              </p:grpSpPr>
              <p:sp>
                <p:nvSpPr>
                  <p:cNvPr id="107" name="순서도: 연결자 106">
                    <a:extLst>
                      <a:ext uri="{FF2B5EF4-FFF2-40B4-BE49-F238E27FC236}">
                        <a16:creationId xmlns:a16="http://schemas.microsoft.com/office/drawing/2014/main" id="{FCF6F2FF-ABD1-3C0A-CC9A-34DA9E8641BC}"/>
                      </a:ext>
                    </a:extLst>
                  </p:cNvPr>
                  <p:cNvSpPr/>
                  <p:nvPr/>
                </p:nvSpPr>
                <p:spPr>
                  <a:xfrm>
                    <a:off x="9186957" y="1691834"/>
                    <a:ext cx="161465" cy="15910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08" name="순서도: 연결자 107">
                    <a:extLst>
                      <a:ext uri="{FF2B5EF4-FFF2-40B4-BE49-F238E27FC236}">
                        <a16:creationId xmlns:a16="http://schemas.microsoft.com/office/drawing/2014/main" id="{E4115FB7-CF7B-A002-CA29-2C4B3FDCE416}"/>
                      </a:ext>
                    </a:extLst>
                  </p:cNvPr>
                  <p:cNvSpPr/>
                  <p:nvPr/>
                </p:nvSpPr>
                <p:spPr>
                  <a:xfrm>
                    <a:off x="9004589" y="2003074"/>
                    <a:ext cx="161465" cy="159104"/>
                  </a:xfrm>
                  <a:prstGeom prst="flowChartConnector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09" name="순서도: 연결자 108">
                    <a:extLst>
                      <a:ext uri="{FF2B5EF4-FFF2-40B4-BE49-F238E27FC236}">
                        <a16:creationId xmlns:a16="http://schemas.microsoft.com/office/drawing/2014/main" id="{C1D20396-7E0D-BA29-5D82-316807E7C570}"/>
                      </a:ext>
                    </a:extLst>
                  </p:cNvPr>
                  <p:cNvSpPr/>
                  <p:nvPr/>
                </p:nvSpPr>
                <p:spPr>
                  <a:xfrm>
                    <a:off x="9673387" y="1838944"/>
                    <a:ext cx="161465" cy="15910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10" name="순서도: 연결자 109">
                    <a:extLst>
                      <a:ext uri="{FF2B5EF4-FFF2-40B4-BE49-F238E27FC236}">
                        <a16:creationId xmlns:a16="http://schemas.microsoft.com/office/drawing/2014/main" id="{5B74445A-28DF-2156-D4B9-A4A0C95380E0}"/>
                      </a:ext>
                    </a:extLst>
                  </p:cNvPr>
                  <p:cNvSpPr/>
                  <p:nvPr/>
                </p:nvSpPr>
                <p:spPr>
                  <a:xfrm>
                    <a:off x="9959197" y="1998048"/>
                    <a:ext cx="161465" cy="159104"/>
                  </a:xfrm>
                  <a:prstGeom prst="flowChartConnector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11" name="순서도: 연결자 110">
                    <a:extLst>
                      <a:ext uri="{FF2B5EF4-FFF2-40B4-BE49-F238E27FC236}">
                        <a16:creationId xmlns:a16="http://schemas.microsoft.com/office/drawing/2014/main" id="{0F72E4DD-E53D-3B35-C9F9-593070BF83FF}"/>
                      </a:ext>
                    </a:extLst>
                  </p:cNvPr>
                  <p:cNvSpPr/>
                  <p:nvPr/>
                </p:nvSpPr>
                <p:spPr>
                  <a:xfrm>
                    <a:off x="8575390" y="4286509"/>
                    <a:ext cx="161465" cy="159104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12" name="순서도: 연결자 111">
                    <a:extLst>
                      <a:ext uri="{FF2B5EF4-FFF2-40B4-BE49-F238E27FC236}">
                        <a16:creationId xmlns:a16="http://schemas.microsoft.com/office/drawing/2014/main" id="{377170DF-F826-FFB7-449E-863F8137239F}"/>
                      </a:ext>
                    </a:extLst>
                  </p:cNvPr>
                  <p:cNvSpPr/>
                  <p:nvPr/>
                </p:nvSpPr>
                <p:spPr>
                  <a:xfrm flipH="1">
                    <a:off x="9052036" y="4317137"/>
                    <a:ext cx="182909" cy="267257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13" name="순서도: 연결자 112">
                    <a:extLst>
                      <a:ext uri="{FF2B5EF4-FFF2-40B4-BE49-F238E27FC236}">
                        <a16:creationId xmlns:a16="http://schemas.microsoft.com/office/drawing/2014/main" id="{50B95BAE-C893-DD18-BDDF-EB8262553EC4}"/>
                      </a:ext>
                    </a:extLst>
                  </p:cNvPr>
                  <p:cNvSpPr/>
                  <p:nvPr/>
                </p:nvSpPr>
                <p:spPr>
                  <a:xfrm>
                    <a:off x="9194006" y="4538824"/>
                    <a:ext cx="161465" cy="159104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18D8BB50-FB7B-391A-D8D3-0BBBE05DC43E}"/>
                  </a:ext>
                </a:extLst>
              </p:cNvPr>
              <p:cNvGrpSpPr/>
              <p:nvPr/>
            </p:nvGrpSpPr>
            <p:grpSpPr>
              <a:xfrm rot="20169478">
                <a:off x="8887980" y="1612498"/>
                <a:ext cx="1545668" cy="3238541"/>
                <a:chOff x="8575390" y="1691834"/>
                <a:chExt cx="1545668" cy="3238541"/>
              </a:xfrm>
            </p:grpSpPr>
            <p:grpSp>
              <p:nvGrpSpPr>
                <p:cNvPr id="116" name="그룹 115">
                  <a:extLst>
                    <a:ext uri="{FF2B5EF4-FFF2-40B4-BE49-F238E27FC236}">
                      <a16:creationId xmlns:a16="http://schemas.microsoft.com/office/drawing/2014/main" id="{1ABA7CC7-A60F-661C-E9B5-90C3610E41F9}"/>
                    </a:ext>
                  </a:extLst>
                </p:cNvPr>
                <p:cNvGrpSpPr/>
                <p:nvPr/>
              </p:nvGrpSpPr>
              <p:grpSpPr>
                <a:xfrm>
                  <a:off x="8575390" y="1691834"/>
                  <a:ext cx="1545272" cy="3091431"/>
                  <a:chOff x="8575390" y="1691834"/>
                  <a:chExt cx="1545272" cy="3091431"/>
                </a:xfrm>
              </p:grpSpPr>
              <p:sp>
                <p:nvSpPr>
                  <p:cNvPr id="125" name="순서도: 연결자 124">
                    <a:extLst>
                      <a:ext uri="{FF2B5EF4-FFF2-40B4-BE49-F238E27FC236}">
                        <a16:creationId xmlns:a16="http://schemas.microsoft.com/office/drawing/2014/main" id="{AE8C3922-2A83-ED76-EC5E-ACA29FDB0ABE}"/>
                      </a:ext>
                    </a:extLst>
                  </p:cNvPr>
                  <p:cNvSpPr/>
                  <p:nvPr/>
                </p:nvSpPr>
                <p:spPr>
                  <a:xfrm>
                    <a:off x="9186957" y="1691834"/>
                    <a:ext cx="161465" cy="15910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26" name="순서도: 연결자 125">
                    <a:extLst>
                      <a:ext uri="{FF2B5EF4-FFF2-40B4-BE49-F238E27FC236}">
                        <a16:creationId xmlns:a16="http://schemas.microsoft.com/office/drawing/2014/main" id="{07316E9B-C391-3921-502A-81A90010836E}"/>
                      </a:ext>
                    </a:extLst>
                  </p:cNvPr>
                  <p:cNvSpPr/>
                  <p:nvPr/>
                </p:nvSpPr>
                <p:spPr>
                  <a:xfrm>
                    <a:off x="9004589" y="2003074"/>
                    <a:ext cx="161465" cy="159104"/>
                  </a:xfrm>
                  <a:prstGeom prst="flowChartConnector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27" name="순서도: 연결자 126">
                    <a:extLst>
                      <a:ext uri="{FF2B5EF4-FFF2-40B4-BE49-F238E27FC236}">
                        <a16:creationId xmlns:a16="http://schemas.microsoft.com/office/drawing/2014/main" id="{CFACCA4B-97B2-0C2D-3AE4-439B3D741E3E}"/>
                      </a:ext>
                    </a:extLst>
                  </p:cNvPr>
                  <p:cNvSpPr/>
                  <p:nvPr/>
                </p:nvSpPr>
                <p:spPr>
                  <a:xfrm>
                    <a:off x="9673387" y="1838944"/>
                    <a:ext cx="161465" cy="15910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72" name="순서도: 연결자 3071">
                    <a:extLst>
                      <a:ext uri="{FF2B5EF4-FFF2-40B4-BE49-F238E27FC236}">
                        <a16:creationId xmlns:a16="http://schemas.microsoft.com/office/drawing/2014/main" id="{ABDF4AFF-2A6F-E7BF-1522-8E62D358D76D}"/>
                      </a:ext>
                    </a:extLst>
                  </p:cNvPr>
                  <p:cNvSpPr/>
                  <p:nvPr/>
                </p:nvSpPr>
                <p:spPr>
                  <a:xfrm>
                    <a:off x="9959197" y="1998048"/>
                    <a:ext cx="161465" cy="159104"/>
                  </a:xfrm>
                  <a:prstGeom prst="flowChartConnector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73" name="순서도: 연결자 3072">
                    <a:extLst>
                      <a:ext uri="{FF2B5EF4-FFF2-40B4-BE49-F238E27FC236}">
                        <a16:creationId xmlns:a16="http://schemas.microsoft.com/office/drawing/2014/main" id="{1887291F-0446-2AA9-9498-FB088D863C4E}"/>
                      </a:ext>
                    </a:extLst>
                  </p:cNvPr>
                  <p:cNvSpPr/>
                  <p:nvPr/>
                </p:nvSpPr>
                <p:spPr>
                  <a:xfrm>
                    <a:off x="8575390" y="4286509"/>
                    <a:ext cx="161465" cy="159104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75" name="순서도: 연결자 3074">
                    <a:extLst>
                      <a:ext uri="{FF2B5EF4-FFF2-40B4-BE49-F238E27FC236}">
                        <a16:creationId xmlns:a16="http://schemas.microsoft.com/office/drawing/2014/main" id="{4A5DF9A2-0190-8B11-F23A-61511A904242}"/>
                      </a:ext>
                    </a:extLst>
                  </p:cNvPr>
                  <p:cNvSpPr/>
                  <p:nvPr/>
                </p:nvSpPr>
                <p:spPr>
                  <a:xfrm>
                    <a:off x="8855812" y="4453643"/>
                    <a:ext cx="161465" cy="159104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76" name="순서도: 연결자 3075">
                    <a:extLst>
                      <a:ext uri="{FF2B5EF4-FFF2-40B4-BE49-F238E27FC236}">
                        <a16:creationId xmlns:a16="http://schemas.microsoft.com/office/drawing/2014/main" id="{EAAD9458-0E04-B795-9C1E-7779AAAF8F08}"/>
                      </a:ext>
                    </a:extLst>
                  </p:cNvPr>
                  <p:cNvSpPr/>
                  <p:nvPr/>
                </p:nvSpPr>
                <p:spPr>
                  <a:xfrm>
                    <a:off x="8987467" y="4624161"/>
                    <a:ext cx="161465" cy="159104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B4ABD625-880A-B127-C487-12E53EE6B232}"/>
                    </a:ext>
                  </a:extLst>
                </p:cNvPr>
                <p:cNvGrpSpPr/>
                <p:nvPr/>
              </p:nvGrpSpPr>
              <p:grpSpPr>
                <a:xfrm>
                  <a:off x="8575786" y="1838944"/>
                  <a:ext cx="1545272" cy="3091431"/>
                  <a:chOff x="8575390" y="1691834"/>
                  <a:chExt cx="1545272" cy="3091431"/>
                </a:xfrm>
              </p:grpSpPr>
              <p:sp>
                <p:nvSpPr>
                  <p:cNvPr id="118" name="순서도: 연결자 117">
                    <a:extLst>
                      <a:ext uri="{FF2B5EF4-FFF2-40B4-BE49-F238E27FC236}">
                        <a16:creationId xmlns:a16="http://schemas.microsoft.com/office/drawing/2014/main" id="{0269F511-BCC3-3673-1E55-38C401ECBA07}"/>
                      </a:ext>
                    </a:extLst>
                  </p:cNvPr>
                  <p:cNvSpPr/>
                  <p:nvPr/>
                </p:nvSpPr>
                <p:spPr>
                  <a:xfrm>
                    <a:off x="9186957" y="1691834"/>
                    <a:ext cx="161465" cy="15910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19" name="순서도: 연결자 118">
                    <a:extLst>
                      <a:ext uri="{FF2B5EF4-FFF2-40B4-BE49-F238E27FC236}">
                        <a16:creationId xmlns:a16="http://schemas.microsoft.com/office/drawing/2014/main" id="{0EEC72A9-8368-98AC-F983-26AE88AFEAA8}"/>
                      </a:ext>
                    </a:extLst>
                  </p:cNvPr>
                  <p:cNvSpPr/>
                  <p:nvPr/>
                </p:nvSpPr>
                <p:spPr>
                  <a:xfrm>
                    <a:off x="9004589" y="2003074"/>
                    <a:ext cx="161465" cy="159104"/>
                  </a:xfrm>
                  <a:prstGeom prst="flowChartConnector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20" name="순서도: 연결자 119">
                    <a:extLst>
                      <a:ext uri="{FF2B5EF4-FFF2-40B4-BE49-F238E27FC236}">
                        <a16:creationId xmlns:a16="http://schemas.microsoft.com/office/drawing/2014/main" id="{6A4AF524-88E7-F627-D4A3-314FD3B5E76C}"/>
                      </a:ext>
                    </a:extLst>
                  </p:cNvPr>
                  <p:cNvSpPr/>
                  <p:nvPr/>
                </p:nvSpPr>
                <p:spPr>
                  <a:xfrm>
                    <a:off x="9673387" y="1838944"/>
                    <a:ext cx="161465" cy="15910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21" name="순서도: 연결자 120">
                    <a:extLst>
                      <a:ext uri="{FF2B5EF4-FFF2-40B4-BE49-F238E27FC236}">
                        <a16:creationId xmlns:a16="http://schemas.microsoft.com/office/drawing/2014/main" id="{3A19B809-0D22-F1B9-836B-2C55BF1CAF8A}"/>
                      </a:ext>
                    </a:extLst>
                  </p:cNvPr>
                  <p:cNvSpPr/>
                  <p:nvPr/>
                </p:nvSpPr>
                <p:spPr>
                  <a:xfrm>
                    <a:off x="9959197" y="1998048"/>
                    <a:ext cx="161465" cy="159104"/>
                  </a:xfrm>
                  <a:prstGeom prst="flowChartConnector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22" name="순서도: 연결자 121">
                    <a:extLst>
                      <a:ext uri="{FF2B5EF4-FFF2-40B4-BE49-F238E27FC236}">
                        <a16:creationId xmlns:a16="http://schemas.microsoft.com/office/drawing/2014/main" id="{90154FE0-FFEC-D8DA-C5B6-1DE55F985981}"/>
                      </a:ext>
                    </a:extLst>
                  </p:cNvPr>
                  <p:cNvSpPr/>
                  <p:nvPr/>
                </p:nvSpPr>
                <p:spPr>
                  <a:xfrm>
                    <a:off x="8575390" y="4286509"/>
                    <a:ext cx="161465" cy="159104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23" name="순서도: 연결자 122">
                    <a:extLst>
                      <a:ext uri="{FF2B5EF4-FFF2-40B4-BE49-F238E27FC236}">
                        <a16:creationId xmlns:a16="http://schemas.microsoft.com/office/drawing/2014/main" id="{EC4E9F36-BF87-8427-0322-6E8F27C0C047}"/>
                      </a:ext>
                    </a:extLst>
                  </p:cNvPr>
                  <p:cNvSpPr/>
                  <p:nvPr/>
                </p:nvSpPr>
                <p:spPr>
                  <a:xfrm>
                    <a:off x="8855812" y="4453643"/>
                    <a:ext cx="161465" cy="159104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124" name="순서도: 연결자 123">
                    <a:extLst>
                      <a:ext uri="{FF2B5EF4-FFF2-40B4-BE49-F238E27FC236}">
                        <a16:creationId xmlns:a16="http://schemas.microsoft.com/office/drawing/2014/main" id="{641EE3D5-0C2F-3D7D-0543-1D574A9E499A}"/>
                      </a:ext>
                    </a:extLst>
                  </p:cNvPr>
                  <p:cNvSpPr/>
                  <p:nvPr/>
                </p:nvSpPr>
                <p:spPr>
                  <a:xfrm>
                    <a:off x="8987467" y="4624161"/>
                    <a:ext cx="161465" cy="159104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</p:grpSp>
        </p:grpSp>
        <p:grpSp>
          <p:nvGrpSpPr>
            <p:cNvPr id="3079" name="그룹 3078">
              <a:extLst>
                <a:ext uri="{FF2B5EF4-FFF2-40B4-BE49-F238E27FC236}">
                  <a16:creationId xmlns:a16="http://schemas.microsoft.com/office/drawing/2014/main" id="{CD821A34-EAC0-7D00-3424-3862D685AFD2}"/>
                </a:ext>
              </a:extLst>
            </p:cNvPr>
            <p:cNvGrpSpPr/>
            <p:nvPr/>
          </p:nvGrpSpPr>
          <p:grpSpPr>
            <a:xfrm>
              <a:off x="8768430" y="1734105"/>
              <a:ext cx="1817618" cy="3269334"/>
              <a:chOff x="8616030" y="1581705"/>
              <a:chExt cx="1817618" cy="3269334"/>
            </a:xfrm>
          </p:grpSpPr>
          <p:grpSp>
            <p:nvGrpSpPr>
              <p:cNvPr id="3080" name="그룹 3079">
                <a:extLst>
                  <a:ext uri="{FF2B5EF4-FFF2-40B4-BE49-F238E27FC236}">
                    <a16:creationId xmlns:a16="http://schemas.microsoft.com/office/drawing/2014/main" id="{5AF27FCA-54CD-F57D-8F56-7D1D6881D990}"/>
                  </a:ext>
                </a:extLst>
              </p:cNvPr>
              <p:cNvGrpSpPr/>
              <p:nvPr/>
            </p:nvGrpSpPr>
            <p:grpSpPr>
              <a:xfrm>
                <a:off x="8616030" y="1581705"/>
                <a:ext cx="1545668" cy="3153204"/>
                <a:chOff x="8575390" y="1691834"/>
                <a:chExt cx="1545668" cy="3153204"/>
              </a:xfrm>
            </p:grpSpPr>
            <p:grpSp>
              <p:nvGrpSpPr>
                <p:cNvPr id="3098" name="그룹 3097">
                  <a:extLst>
                    <a:ext uri="{FF2B5EF4-FFF2-40B4-BE49-F238E27FC236}">
                      <a16:creationId xmlns:a16="http://schemas.microsoft.com/office/drawing/2014/main" id="{22D4BE9B-8123-1410-B437-1D4FA40258D7}"/>
                    </a:ext>
                  </a:extLst>
                </p:cNvPr>
                <p:cNvGrpSpPr/>
                <p:nvPr/>
              </p:nvGrpSpPr>
              <p:grpSpPr>
                <a:xfrm>
                  <a:off x="8575390" y="1691834"/>
                  <a:ext cx="1545272" cy="3091431"/>
                  <a:chOff x="8575390" y="1691834"/>
                  <a:chExt cx="1545272" cy="3091431"/>
                </a:xfrm>
              </p:grpSpPr>
              <p:sp>
                <p:nvSpPr>
                  <p:cNvPr id="3107" name="순서도: 연결자 3106">
                    <a:extLst>
                      <a:ext uri="{FF2B5EF4-FFF2-40B4-BE49-F238E27FC236}">
                        <a16:creationId xmlns:a16="http://schemas.microsoft.com/office/drawing/2014/main" id="{658B48C7-FC7C-8A69-FA3C-72D0454F2B88}"/>
                      </a:ext>
                    </a:extLst>
                  </p:cNvPr>
                  <p:cNvSpPr/>
                  <p:nvPr/>
                </p:nvSpPr>
                <p:spPr>
                  <a:xfrm>
                    <a:off x="9186957" y="1691834"/>
                    <a:ext cx="161465" cy="15910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08" name="순서도: 연결자 3107">
                    <a:extLst>
                      <a:ext uri="{FF2B5EF4-FFF2-40B4-BE49-F238E27FC236}">
                        <a16:creationId xmlns:a16="http://schemas.microsoft.com/office/drawing/2014/main" id="{E428C517-3C8F-1F79-E378-4429520B370D}"/>
                      </a:ext>
                    </a:extLst>
                  </p:cNvPr>
                  <p:cNvSpPr/>
                  <p:nvPr/>
                </p:nvSpPr>
                <p:spPr>
                  <a:xfrm>
                    <a:off x="9004589" y="2003074"/>
                    <a:ext cx="161465" cy="159104"/>
                  </a:xfrm>
                  <a:prstGeom prst="flowChartConnector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09" name="순서도: 연결자 3108">
                    <a:extLst>
                      <a:ext uri="{FF2B5EF4-FFF2-40B4-BE49-F238E27FC236}">
                        <a16:creationId xmlns:a16="http://schemas.microsoft.com/office/drawing/2014/main" id="{FF410A07-F20E-0373-6F2C-40DCE0106E97}"/>
                      </a:ext>
                    </a:extLst>
                  </p:cNvPr>
                  <p:cNvSpPr/>
                  <p:nvPr/>
                </p:nvSpPr>
                <p:spPr>
                  <a:xfrm>
                    <a:off x="9673387" y="1838944"/>
                    <a:ext cx="161465" cy="15910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10" name="순서도: 연결자 3109">
                    <a:extLst>
                      <a:ext uri="{FF2B5EF4-FFF2-40B4-BE49-F238E27FC236}">
                        <a16:creationId xmlns:a16="http://schemas.microsoft.com/office/drawing/2014/main" id="{06B9E861-14CC-F241-DE2B-F3E5822B6C35}"/>
                      </a:ext>
                    </a:extLst>
                  </p:cNvPr>
                  <p:cNvSpPr/>
                  <p:nvPr/>
                </p:nvSpPr>
                <p:spPr>
                  <a:xfrm>
                    <a:off x="9959197" y="1998048"/>
                    <a:ext cx="161465" cy="159104"/>
                  </a:xfrm>
                  <a:prstGeom prst="flowChartConnector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11" name="순서도: 연결자 3110">
                    <a:extLst>
                      <a:ext uri="{FF2B5EF4-FFF2-40B4-BE49-F238E27FC236}">
                        <a16:creationId xmlns:a16="http://schemas.microsoft.com/office/drawing/2014/main" id="{125F9A2B-7460-19EE-DC4F-AEB765875262}"/>
                      </a:ext>
                    </a:extLst>
                  </p:cNvPr>
                  <p:cNvSpPr/>
                  <p:nvPr/>
                </p:nvSpPr>
                <p:spPr>
                  <a:xfrm>
                    <a:off x="8575390" y="4286509"/>
                    <a:ext cx="161465" cy="159104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12" name="순서도: 연결자 3111">
                    <a:extLst>
                      <a:ext uri="{FF2B5EF4-FFF2-40B4-BE49-F238E27FC236}">
                        <a16:creationId xmlns:a16="http://schemas.microsoft.com/office/drawing/2014/main" id="{9DA1CAC8-00FF-7167-9394-53133D522D68}"/>
                      </a:ext>
                    </a:extLst>
                  </p:cNvPr>
                  <p:cNvSpPr/>
                  <p:nvPr/>
                </p:nvSpPr>
                <p:spPr>
                  <a:xfrm>
                    <a:off x="8855812" y="4453643"/>
                    <a:ext cx="161465" cy="159104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13" name="순서도: 연결자 3112">
                    <a:extLst>
                      <a:ext uri="{FF2B5EF4-FFF2-40B4-BE49-F238E27FC236}">
                        <a16:creationId xmlns:a16="http://schemas.microsoft.com/office/drawing/2014/main" id="{773643A3-5DCF-BF3A-6FEA-300690C658C9}"/>
                      </a:ext>
                    </a:extLst>
                  </p:cNvPr>
                  <p:cNvSpPr/>
                  <p:nvPr/>
                </p:nvSpPr>
                <p:spPr>
                  <a:xfrm>
                    <a:off x="8987467" y="4624161"/>
                    <a:ext cx="161465" cy="159104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  <p:grpSp>
              <p:nvGrpSpPr>
                <p:cNvPr id="3099" name="그룹 3098">
                  <a:extLst>
                    <a:ext uri="{FF2B5EF4-FFF2-40B4-BE49-F238E27FC236}">
                      <a16:creationId xmlns:a16="http://schemas.microsoft.com/office/drawing/2014/main" id="{327886A9-6A72-091C-B13C-6E3A33392C7A}"/>
                    </a:ext>
                  </a:extLst>
                </p:cNvPr>
                <p:cNvGrpSpPr/>
                <p:nvPr/>
              </p:nvGrpSpPr>
              <p:grpSpPr>
                <a:xfrm>
                  <a:off x="8575786" y="1838944"/>
                  <a:ext cx="1545272" cy="3006094"/>
                  <a:chOff x="8575390" y="1691834"/>
                  <a:chExt cx="1545272" cy="3006094"/>
                </a:xfrm>
              </p:grpSpPr>
              <p:sp>
                <p:nvSpPr>
                  <p:cNvPr id="3100" name="순서도: 연결자 3099">
                    <a:extLst>
                      <a:ext uri="{FF2B5EF4-FFF2-40B4-BE49-F238E27FC236}">
                        <a16:creationId xmlns:a16="http://schemas.microsoft.com/office/drawing/2014/main" id="{5383D165-D8FF-2F6C-34A5-1466A85AB82B}"/>
                      </a:ext>
                    </a:extLst>
                  </p:cNvPr>
                  <p:cNvSpPr/>
                  <p:nvPr/>
                </p:nvSpPr>
                <p:spPr>
                  <a:xfrm>
                    <a:off x="9186957" y="1691834"/>
                    <a:ext cx="161465" cy="15910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01" name="순서도: 연결자 3100">
                    <a:extLst>
                      <a:ext uri="{FF2B5EF4-FFF2-40B4-BE49-F238E27FC236}">
                        <a16:creationId xmlns:a16="http://schemas.microsoft.com/office/drawing/2014/main" id="{2B81A613-2D80-E2EB-2F0F-8595DB25A628}"/>
                      </a:ext>
                    </a:extLst>
                  </p:cNvPr>
                  <p:cNvSpPr/>
                  <p:nvPr/>
                </p:nvSpPr>
                <p:spPr>
                  <a:xfrm>
                    <a:off x="9004589" y="2003074"/>
                    <a:ext cx="161465" cy="159104"/>
                  </a:xfrm>
                  <a:prstGeom prst="flowChartConnector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02" name="순서도: 연결자 3101">
                    <a:extLst>
                      <a:ext uri="{FF2B5EF4-FFF2-40B4-BE49-F238E27FC236}">
                        <a16:creationId xmlns:a16="http://schemas.microsoft.com/office/drawing/2014/main" id="{056ACAF4-E7BC-5EF1-E4A9-D84939CF9267}"/>
                      </a:ext>
                    </a:extLst>
                  </p:cNvPr>
                  <p:cNvSpPr/>
                  <p:nvPr/>
                </p:nvSpPr>
                <p:spPr>
                  <a:xfrm>
                    <a:off x="9673387" y="1838944"/>
                    <a:ext cx="161465" cy="15910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03" name="순서도: 연결자 3102">
                    <a:extLst>
                      <a:ext uri="{FF2B5EF4-FFF2-40B4-BE49-F238E27FC236}">
                        <a16:creationId xmlns:a16="http://schemas.microsoft.com/office/drawing/2014/main" id="{9DB8D013-7AB3-CE34-CDC2-4EBF0FFCC6D7}"/>
                      </a:ext>
                    </a:extLst>
                  </p:cNvPr>
                  <p:cNvSpPr/>
                  <p:nvPr/>
                </p:nvSpPr>
                <p:spPr>
                  <a:xfrm>
                    <a:off x="9959197" y="1998048"/>
                    <a:ext cx="161465" cy="159104"/>
                  </a:xfrm>
                  <a:prstGeom prst="flowChartConnector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04" name="순서도: 연결자 3103">
                    <a:extLst>
                      <a:ext uri="{FF2B5EF4-FFF2-40B4-BE49-F238E27FC236}">
                        <a16:creationId xmlns:a16="http://schemas.microsoft.com/office/drawing/2014/main" id="{9F5519B5-D15B-A045-4322-3EB362D76F95}"/>
                      </a:ext>
                    </a:extLst>
                  </p:cNvPr>
                  <p:cNvSpPr/>
                  <p:nvPr/>
                </p:nvSpPr>
                <p:spPr>
                  <a:xfrm>
                    <a:off x="8575390" y="4286509"/>
                    <a:ext cx="161465" cy="159104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05" name="순서도: 연결자 3104">
                    <a:extLst>
                      <a:ext uri="{FF2B5EF4-FFF2-40B4-BE49-F238E27FC236}">
                        <a16:creationId xmlns:a16="http://schemas.microsoft.com/office/drawing/2014/main" id="{0678D443-6ADB-6D36-A6E3-163131DB3CA1}"/>
                      </a:ext>
                    </a:extLst>
                  </p:cNvPr>
                  <p:cNvSpPr/>
                  <p:nvPr/>
                </p:nvSpPr>
                <p:spPr>
                  <a:xfrm flipH="1">
                    <a:off x="9052036" y="4317137"/>
                    <a:ext cx="182909" cy="267257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106" name="순서도: 연결자 3105">
                    <a:extLst>
                      <a:ext uri="{FF2B5EF4-FFF2-40B4-BE49-F238E27FC236}">
                        <a16:creationId xmlns:a16="http://schemas.microsoft.com/office/drawing/2014/main" id="{3E95C981-F802-7466-620F-3E6A785510C1}"/>
                      </a:ext>
                    </a:extLst>
                  </p:cNvPr>
                  <p:cNvSpPr/>
                  <p:nvPr/>
                </p:nvSpPr>
                <p:spPr>
                  <a:xfrm>
                    <a:off x="9194006" y="4538824"/>
                    <a:ext cx="161465" cy="159104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</p:grpSp>
          <p:grpSp>
            <p:nvGrpSpPr>
              <p:cNvPr id="3081" name="그룹 3080">
                <a:extLst>
                  <a:ext uri="{FF2B5EF4-FFF2-40B4-BE49-F238E27FC236}">
                    <a16:creationId xmlns:a16="http://schemas.microsoft.com/office/drawing/2014/main" id="{2A9E3989-757B-DF77-40F3-7A42CA682F0F}"/>
                  </a:ext>
                </a:extLst>
              </p:cNvPr>
              <p:cNvGrpSpPr/>
              <p:nvPr/>
            </p:nvGrpSpPr>
            <p:grpSpPr>
              <a:xfrm rot="20169478">
                <a:off x="8887980" y="1612498"/>
                <a:ext cx="1545668" cy="3238541"/>
                <a:chOff x="8575390" y="1691834"/>
                <a:chExt cx="1545668" cy="3238541"/>
              </a:xfrm>
            </p:grpSpPr>
            <p:grpSp>
              <p:nvGrpSpPr>
                <p:cNvPr id="3082" name="그룹 3081">
                  <a:extLst>
                    <a:ext uri="{FF2B5EF4-FFF2-40B4-BE49-F238E27FC236}">
                      <a16:creationId xmlns:a16="http://schemas.microsoft.com/office/drawing/2014/main" id="{996CBEC3-59AB-F82F-A4A0-528C62C34920}"/>
                    </a:ext>
                  </a:extLst>
                </p:cNvPr>
                <p:cNvGrpSpPr/>
                <p:nvPr/>
              </p:nvGrpSpPr>
              <p:grpSpPr>
                <a:xfrm>
                  <a:off x="8575390" y="1691834"/>
                  <a:ext cx="1545272" cy="3091431"/>
                  <a:chOff x="8575390" y="1691834"/>
                  <a:chExt cx="1545272" cy="3091431"/>
                </a:xfrm>
              </p:grpSpPr>
              <p:sp>
                <p:nvSpPr>
                  <p:cNvPr id="3091" name="순서도: 연결자 3090">
                    <a:extLst>
                      <a:ext uri="{FF2B5EF4-FFF2-40B4-BE49-F238E27FC236}">
                        <a16:creationId xmlns:a16="http://schemas.microsoft.com/office/drawing/2014/main" id="{CD3A0BB7-FFC5-ED63-5930-B8514F906EEC}"/>
                      </a:ext>
                    </a:extLst>
                  </p:cNvPr>
                  <p:cNvSpPr/>
                  <p:nvPr/>
                </p:nvSpPr>
                <p:spPr>
                  <a:xfrm>
                    <a:off x="9186957" y="1691834"/>
                    <a:ext cx="161465" cy="15910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92" name="순서도: 연결자 3091">
                    <a:extLst>
                      <a:ext uri="{FF2B5EF4-FFF2-40B4-BE49-F238E27FC236}">
                        <a16:creationId xmlns:a16="http://schemas.microsoft.com/office/drawing/2014/main" id="{215BFF7E-B17D-C85C-31F7-F88B3671795C}"/>
                      </a:ext>
                    </a:extLst>
                  </p:cNvPr>
                  <p:cNvSpPr/>
                  <p:nvPr/>
                </p:nvSpPr>
                <p:spPr>
                  <a:xfrm>
                    <a:off x="9004589" y="2003074"/>
                    <a:ext cx="161465" cy="159104"/>
                  </a:xfrm>
                  <a:prstGeom prst="flowChartConnector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93" name="순서도: 연결자 3092">
                    <a:extLst>
                      <a:ext uri="{FF2B5EF4-FFF2-40B4-BE49-F238E27FC236}">
                        <a16:creationId xmlns:a16="http://schemas.microsoft.com/office/drawing/2014/main" id="{C8C7791B-C0BF-7C0F-0D17-258EE6F6A926}"/>
                      </a:ext>
                    </a:extLst>
                  </p:cNvPr>
                  <p:cNvSpPr/>
                  <p:nvPr/>
                </p:nvSpPr>
                <p:spPr>
                  <a:xfrm>
                    <a:off x="9673387" y="1838944"/>
                    <a:ext cx="161465" cy="15910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94" name="순서도: 연결자 3093">
                    <a:extLst>
                      <a:ext uri="{FF2B5EF4-FFF2-40B4-BE49-F238E27FC236}">
                        <a16:creationId xmlns:a16="http://schemas.microsoft.com/office/drawing/2014/main" id="{F7A769C7-7353-359A-69C5-B837D6E55DCA}"/>
                      </a:ext>
                    </a:extLst>
                  </p:cNvPr>
                  <p:cNvSpPr/>
                  <p:nvPr/>
                </p:nvSpPr>
                <p:spPr>
                  <a:xfrm>
                    <a:off x="9959197" y="1998048"/>
                    <a:ext cx="161465" cy="159104"/>
                  </a:xfrm>
                  <a:prstGeom prst="flowChartConnector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95" name="순서도: 연결자 3094">
                    <a:extLst>
                      <a:ext uri="{FF2B5EF4-FFF2-40B4-BE49-F238E27FC236}">
                        <a16:creationId xmlns:a16="http://schemas.microsoft.com/office/drawing/2014/main" id="{700CE41A-0558-E72C-B665-C347F650E962}"/>
                      </a:ext>
                    </a:extLst>
                  </p:cNvPr>
                  <p:cNvSpPr/>
                  <p:nvPr/>
                </p:nvSpPr>
                <p:spPr>
                  <a:xfrm>
                    <a:off x="8575390" y="4286509"/>
                    <a:ext cx="161465" cy="159104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96" name="순서도: 연결자 3095">
                    <a:extLst>
                      <a:ext uri="{FF2B5EF4-FFF2-40B4-BE49-F238E27FC236}">
                        <a16:creationId xmlns:a16="http://schemas.microsoft.com/office/drawing/2014/main" id="{B4056193-2FFA-9907-595B-924910993809}"/>
                      </a:ext>
                    </a:extLst>
                  </p:cNvPr>
                  <p:cNvSpPr/>
                  <p:nvPr/>
                </p:nvSpPr>
                <p:spPr>
                  <a:xfrm>
                    <a:off x="8855812" y="4453643"/>
                    <a:ext cx="161465" cy="159104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97" name="순서도: 연결자 3096">
                    <a:extLst>
                      <a:ext uri="{FF2B5EF4-FFF2-40B4-BE49-F238E27FC236}">
                        <a16:creationId xmlns:a16="http://schemas.microsoft.com/office/drawing/2014/main" id="{45A4E988-AADA-DCF4-7726-5B307F7119F6}"/>
                      </a:ext>
                    </a:extLst>
                  </p:cNvPr>
                  <p:cNvSpPr/>
                  <p:nvPr/>
                </p:nvSpPr>
                <p:spPr>
                  <a:xfrm>
                    <a:off x="8987467" y="4624161"/>
                    <a:ext cx="161465" cy="159104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  <p:grpSp>
              <p:nvGrpSpPr>
                <p:cNvPr id="3083" name="그룹 3082">
                  <a:extLst>
                    <a:ext uri="{FF2B5EF4-FFF2-40B4-BE49-F238E27FC236}">
                      <a16:creationId xmlns:a16="http://schemas.microsoft.com/office/drawing/2014/main" id="{DE276D0D-EBDF-BFBB-4508-D0F261AE8E91}"/>
                    </a:ext>
                  </a:extLst>
                </p:cNvPr>
                <p:cNvGrpSpPr/>
                <p:nvPr/>
              </p:nvGrpSpPr>
              <p:grpSpPr>
                <a:xfrm>
                  <a:off x="8575786" y="1838944"/>
                  <a:ext cx="1545272" cy="3091431"/>
                  <a:chOff x="8575390" y="1691834"/>
                  <a:chExt cx="1545272" cy="3091431"/>
                </a:xfrm>
              </p:grpSpPr>
              <p:sp>
                <p:nvSpPr>
                  <p:cNvPr id="3084" name="순서도: 연결자 3083">
                    <a:extLst>
                      <a:ext uri="{FF2B5EF4-FFF2-40B4-BE49-F238E27FC236}">
                        <a16:creationId xmlns:a16="http://schemas.microsoft.com/office/drawing/2014/main" id="{C6FA6B2C-231F-8A39-A672-001892423BF4}"/>
                      </a:ext>
                    </a:extLst>
                  </p:cNvPr>
                  <p:cNvSpPr/>
                  <p:nvPr/>
                </p:nvSpPr>
                <p:spPr>
                  <a:xfrm>
                    <a:off x="9186957" y="1691834"/>
                    <a:ext cx="161465" cy="159104"/>
                  </a:xfrm>
                  <a:prstGeom prst="flowChartConnector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85" name="순서도: 연결자 3084">
                    <a:extLst>
                      <a:ext uri="{FF2B5EF4-FFF2-40B4-BE49-F238E27FC236}">
                        <a16:creationId xmlns:a16="http://schemas.microsoft.com/office/drawing/2014/main" id="{CC539A9B-1FCE-3A7A-1E41-36C51B0DA7E0}"/>
                      </a:ext>
                    </a:extLst>
                  </p:cNvPr>
                  <p:cNvSpPr/>
                  <p:nvPr/>
                </p:nvSpPr>
                <p:spPr>
                  <a:xfrm>
                    <a:off x="9004589" y="2003074"/>
                    <a:ext cx="161465" cy="159104"/>
                  </a:xfrm>
                  <a:prstGeom prst="flowChartConnector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86" name="순서도: 연결자 3085">
                    <a:extLst>
                      <a:ext uri="{FF2B5EF4-FFF2-40B4-BE49-F238E27FC236}">
                        <a16:creationId xmlns:a16="http://schemas.microsoft.com/office/drawing/2014/main" id="{6AFD614F-A187-F961-3B7A-E71F5E31F512}"/>
                      </a:ext>
                    </a:extLst>
                  </p:cNvPr>
                  <p:cNvSpPr/>
                  <p:nvPr/>
                </p:nvSpPr>
                <p:spPr>
                  <a:xfrm>
                    <a:off x="9673387" y="1838944"/>
                    <a:ext cx="161465" cy="159104"/>
                  </a:xfrm>
                  <a:prstGeom prst="flowChartConnector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87" name="순서도: 연결자 3086">
                    <a:extLst>
                      <a:ext uri="{FF2B5EF4-FFF2-40B4-BE49-F238E27FC236}">
                        <a16:creationId xmlns:a16="http://schemas.microsoft.com/office/drawing/2014/main" id="{4B0EC552-1924-29C0-F0D8-186F328BD843}"/>
                      </a:ext>
                    </a:extLst>
                  </p:cNvPr>
                  <p:cNvSpPr/>
                  <p:nvPr/>
                </p:nvSpPr>
                <p:spPr>
                  <a:xfrm>
                    <a:off x="9959197" y="1998048"/>
                    <a:ext cx="161465" cy="159104"/>
                  </a:xfrm>
                  <a:prstGeom prst="flowChartConnector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88" name="순서도: 연결자 3087">
                    <a:extLst>
                      <a:ext uri="{FF2B5EF4-FFF2-40B4-BE49-F238E27FC236}">
                        <a16:creationId xmlns:a16="http://schemas.microsoft.com/office/drawing/2014/main" id="{25FA9A8E-10D2-6041-1B5D-3E937A0DC816}"/>
                      </a:ext>
                    </a:extLst>
                  </p:cNvPr>
                  <p:cNvSpPr/>
                  <p:nvPr/>
                </p:nvSpPr>
                <p:spPr>
                  <a:xfrm>
                    <a:off x="8575390" y="4286509"/>
                    <a:ext cx="161465" cy="159104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89" name="순서도: 연결자 3088">
                    <a:extLst>
                      <a:ext uri="{FF2B5EF4-FFF2-40B4-BE49-F238E27FC236}">
                        <a16:creationId xmlns:a16="http://schemas.microsoft.com/office/drawing/2014/main" id="{30A2B4ED-BF63-A61D-8435-1A1C44A39B0F}"/>
                      </a:ext>
                    </a:extLst>
                  </p:cNvPr>
                  <p:cNvSpPr/>
                  <p:nvPr/>
                </p:nvSpPr>
                <p:spPr>
                  <a:xfrm>
                    <a:off x="8855812" y="4453643"/>
                    <a:ext cx="161465" cy="159104"/>
                  </a:xfrm>
                  <a:prstGeom prst="flowChartConnector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  <p:sp>
                <p:nvSpPr>
                  <p:cNvPr id="3090" name="순서도: 연결자 3089">
                    <a:extLst>
                      <a:ext uri="{FF2B5EF4-FFF2-40B4-BE49-F238E27FC236}">
                        <a16:creationId xmlns:a16="http://schemas.microsoft.com/office/drawing/2014/main" id="{F23FC4BA-969A-2A1C-745A-73FB4D3ECD4E}"/>
                      </a:ext>
                    </a:extLst>
                  </p:cNvPr>
                  <p:cNvSpPr/>
                  <p:nvPr/>
                </p:nvSpPr>
                <p:spPr>
                  <a:xfrm>
                    <a:off x="8987467" y="4624161"/>
                    <a:ext cx="161465" cy="159104"/>
                  </a:xfrm>
                  <a:prstGeom prst="flowChartConnector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60727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61" grpId="0" animBg="1"/>
      <p:bldP spid="62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AEEFF27-CA36-5B7F-B083-B63D14B04E24}"/>
              </a:ext>
            </a:extLst>
          </p:cNvPr>
          <p:cNvSpPr/>
          <p:nvPr/>
        </p:nvSpPr>
        <p:spPr>
          <a:xfrm>
            <a:off x="10047662" y="2556294"/>
            <a:ext cx="544666" cy="2386641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2A6D8D1-39EA-61DF-DD93-7DF44F427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55179"/>
              </p:ext>
            </p:extLst>
          </p:nvPr>
        </p:nvGraphicFramePr>
        <p:xfrm>
          <a:off x="10104718" y="2591714"/>
          <a:ext cx="435155" cy="2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21385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25818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E9B483-4DD4-503C-651A-61AF66C88B4B}"/>
              </a:ext>
            </a:extLst>
          </p:cNvPr>
          <p:cNvSpPr/>
          <p:nvPr/>
        </p:nvSpPr>
        <p:spPr>
          <a:xfrm>
            <a:off x="6285792" y="3577087"/>
            <a:ext cx="631984" cy="345056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E189741-6826-8CA9-8D52-F246E9019F1F}"/>
              </a:ext>
            </a:extLst>
          </p:cNvPr>
          <p:cNvSpPr/>
          <p:nvPr/>
        </p:nvSpPr>
        <p:spPr>
          <a:xfrm>
            <a:off x="7047264" y="2913197"/>
            <a:ext cx="2048261" cy="1745414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02B8BE1-CFC7-25E2-691B-6FEC985704C5}"/>
              </a:ext>
            </a:extLst>
          </p:cNvPr>
          <p:cNvSpPr/>
          <p:nvPr/>
        </p:nvSpPr>
        <p:spPr>
          <a:xfrm>
            <a:off x="9276974" y="3565233"/>
            <a:ext cx="607371" cy="345056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6F4109-FB32-D6B8-C3AC-64F3DE3C0097}"/>
              </a:ext>
            </a:extLst>
          </p:cNvPr>
          <p:cNvSpPr/>
          <p:nvPr/>
        </p:nvSpPr>
        <p:spPr>
          <a:xfrm>
            <a:off x="5545369" y="2680716"/>
            <a:ext cx="544666" cy="2114091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CE844-56DB-9C1E-CF50-EA188552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LG Smart UI Bold" panose="020B0800000101010101" pitchFamily="50" charset="-127"/>
              </a:rPr>
              <a:t>Latent vector and</a:t>
            </a:r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Learning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F18C-E29A-3117-8CCB-462B2CD2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입력의 특징이 잘 압축된 </a:t>
            </a:r>
            <a:r>
              <a:rPr lang="en-US" altLang="ko-KR" sz="2000" dirty="0"/>
              <a:t>latent vector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최종 </a:t>
            </a:r>
            <a:r>
              <a:rPr lang="en-US" altLang="ko-KR" sz="2000" dirty="0"/>
              <a:t>output</a:t>
            </a:r>
            <a:r>
              <a:rPr lang="ko-KR" altLang="en-US" sz="2000" dirty="0"/>
              <a:t>의 정확도를 좌우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B385BC2D-6E37-1C8D-F407-1D0981446161}"/>
              </a:ext>
            </a:extLst>
          </p:cNvPr>
          <p:cNvSpPr/>
          <p:nvPr/>
        </p:nvSpPr>
        <p:spPr>
          <a:xfrm>
            <a:off x="7228712" y="3057193"/>
            <a:ext cx="1685365" cy="1361139"/>
          </a:xfrm>
          <a:prstGeom prst="flowChartProcess">
            <a:avLst/>
          </a:prstGeom>
          <a:solidFill>
            <a:schemeClr val="tx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task head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EFF1F6C-3401-5EFB-9C92-203014EE0479}"/>
              </a:ext>
            </a:extLst>
          </p:cNvPr>
          <p:cNvSpPr/>
          <p:nvPr/>
        </p:nvSpPr>
        <p:spPr>
          <a:xfrm>
            <a:off x="1932507" y="3630186"/>
            <a:ext cx="799352" cy="2151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BBD617-3262-C667-9AD3-8D0CC221CD0F}"/>
              </a:ext>
            </a:extLst>
          </p:cNvPr>
          <p:cNvSpPr/>
          <p:nvPr/>
        </p:nvSpPr>
        <p:spPr>
          <a:xfrm>
            <a:off x="4593731" y="3630186"/>
            <a:ext cx="827741" cy="21515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07FA23-133C-7FB4-98A1-7F2F02FC01DD}"/>
              </a:ext>
            </a:extLst>
          </p:cNvPr>
          <p:cNvSpPr/>
          <p:nvPr/>
        </p:nvSpPr>
        <p:spPr>
          <a:xfrm>
            <a:off x="9095525" y="3630186"/>
            <a:ext cx="827742" cy="215153"/>
          </a:xfrm>
          <a:prstGeom prst="rightArrow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8838AB2-536B-602A-02FB-4FCC8C9324B3}"/>
              </a:ext>
            </a:extLst>
          </p:cNvPr>
          <p:cNvSpPr/>
          <p:nvPr/>
        </p:nvSpPr>
        <p:spPr>
          <a:xfrm>
            <a:off x="6219523" y="3630186"/>
            <a:ext cx="827741" cy="215153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100000">
                <a:srgbClr val="FF99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D62F3D07-3535-DE87-FE94-F251E97C9BE9}"/>
              </a:ext>
            </a:extLst>
          </p:cNvPr>
          <p:cNvSpPr/>
          <p:nvPr/>
        </p:nvSpPr>
        <p:spPr>
          <a:xfrm>
            <a:off x="8741524" y="1626170"/>
            <a:ext cx="2612276" cy="698500"/>
          </a:xfrm>
          <a:prstGeom prst="borderCallout1">
            <a:avLst>
              <a:gd name="adj1" fmla="val 22819"/>
              <a:gd name="adj2" fmla="val -3005"/>
              <a:gd name="adj3" fmla="val 206498"/>
              <a:gd name="adj4" fmla="val -27076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classification head,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regression head …</a:t>
            </a:r>
            <a:endParaRPr lang="ko-KR" altLang="en-US" sz="1300" dirty="0">
              <a:solidFill>
                <a:schemeClr val="bg2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583645-E80A-0851-DA89-6CF38E014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227350"/>
              </p:ext>
            </p:extLst>
          </p:nvPr>
        </p:nvGraphicFramePr>
        <p:xfrm>
          <a:off x="1315904" y="2305903"/>
          <a:ext cx="435155" cy="2863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071682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21385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139D0EF-835B-C10C-41D2-C91B90C1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85573"/>
              </p:ext>
            </p:extLst>
          </p:nvPr>
        </p:nvGraphicFramePr>
        <p:xfrm>
          <a:off x="5602920" y="2816913"/>
          <a:ext cx="435155" cy="1841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66106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sp>
        <p:nvSpPr>
          <p:cNvPr id="13" name="사다리꼴 12">
            <a:extLst>
              <a:ext uri="{FF2B5EF4-FFF2-40B4-BE49-F238E27FC236}">
                <a16:creationId xmlns:a16="http://schemas.microsoft.com/office/drawing/2014/main" id="{96A6B089-3670-97A5-15B5-7D5211C3180A}"/>
              </a:ext>
            </a:extLst>
          </p:cNvPr>
          <p:cNvSpPr/>
          <p:nvPr/>
        </p:nvSpPr>
        <p:spPr>
          <a:xfrm rot="5400000">
            <a:off x="2838229" y="2988275"/>
            <a:ext cx="1649132" cy="1498976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   encoder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7EC5FE-733F-F72B-AB27-113CA0B3ADBA}"/>
              </a:ext>
            </a:extLst>
          </p:cNvPr>
          <p:cNvSpPr/>
          <p:nvPr/>
        </p:nvSpPr>
        <p:spPr>
          <a:xfrm>
            <a:off x="1023857" y="5339346"/>
            <a:ext cx="1019250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D5042DB-B698-D500-6935-A55237EE5AB9}"/>
              </a:ext>
            </a:extLst>
          </p:cNvPr>
          <p:cNvSpPr/>
          <p:nvPr/>
        </p:nvSpPr>
        <p:spPr>
          <a:xfrm>
            <a:off x="5094379" y="5330313"/>
            <a:ext cx="1452236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latent vector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317DCF-2509-6EF4-7D4B-E26282786B6E}"/>
              </a:ext>
            </a:extLst>
          </p:cNvPr>
          <p:cNvSpPr/>
          <p:nvPr/>
        </p:nvSpPr>
        <p:spPr>
          <a:xfrm>
            <a:off x="9812670" y="5339345"/>
            <a:ext cx="1019250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output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0B10BE-CE90-EFF1-21C4-6867C1D54FAD}"/>
              </a:ext>
            </a:extLst>
          </p:cNvPr>
          <p:cNvGrpSpPr/>
          <p:nvPr/>
        </p:nvGrpSpPr>
        <p:grpSpPr>
          <a:xfrm>
            <a:off x="2397036" y="4960637"/>
            <a:ext cx="2334883" cy="1503483"/>
            <a:chOff x="2397036" y="4960637"/>
            <a:chExt cx="2334883" cy="1503483"/>
          </a:xfrm>
        </p:grpSpPr>
        <p:sp>
          <p:nvSpPr>
            <p:cNvPr id="24" name="말풍선: 타원형 23">
              <a:extLst>
                <a:ext uri="{FF2B5EF4-FFF2-40B4-BE49-F238E27FC236}">
                  <a16:creationId xmlns:a16="http://schemas.microsoft.com/office/drawing/2014/main" id="{070BC573-A607-BD0F-3BE4-4A325D40C1E9}"/>
                </a:ext>
              </a:extLst>
            </p:cNvPr>
            <p:cNvSpPr/>
            <p:nvPr/>
          </p:nvSpPr>
          <p:spPr>
            <a:xfrm>
              <a:off x="2397036" y="4960637"/>
              <a:ext cx="2334883" cy="1503483"/>
            </a:xfrm>
            <a:prstGeom prst="wedgeEllipseCallout">
              <a:avLst>
                <a:gd name="adj1" fmla="val -69848"/>
                <a:gd name="adj2" fmla="val -154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A17EBFD-CE75-F292-DDA4-9F296A151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0621" y="5190587"/>
              <a:ext cx="933856" cy="933856"/>
            </a:xfrm>
            <a:prstGeom prst="rect">
              <a:avLst/>
            </a:prstGeom>
          </p:spPr>
        </p:pic>
        <p:sp>
          <p:nvSpPr>
            <p:cNvPr id="28" name="설명선: 굽은 선 27">
              <a:extLst>
                <a:ext uri="{FF2B5EF4-FFF2-40B4-BE49-F238E27FC236}">
                  <a16:creationId xmlns:a16="http://schemas.microsoft.com/office/drawing/2014/main" id="{DBB9C24D-0AEA-590C-0956-41408264F0CB}"/>
                </a:ext>
              </a:extLst>
            </p:cNvPr>
            <p:cNvSpPr/>
            <p:nvPr/>
          </p:nvSpPr>
          <p:spPr>
            <a:xfrm>
              <a:off x="3710959" y="5573117"/>
              <a:ext cx="854600" cy="27852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482"/>
                <a:gd name="adj6" fmla="val -3279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강아지</a:t>
              </a:r>
            </a:p>
          </p:txBody>
        </p:sp>
      </p:grpSp>
      <p:sp>
        <p:nvSpPr>
          <p:cNvPr id="17" name="폭발: 14pt 16">
            <a:extLst>
              <a:ext uri="{FF2B5EF4-FFF2-40B4-BE49-F238E27FC236}">
                <a16:creationId xmlns:a16="http://schemas.microsoft.com/office/drawing/2014/main" id="{428DB20A-221A-89B9-E793-25B1B6623B1F}"/>
              </a:ext>
            </a:extLst>
          </p:cNvPr>
          <p:cNvSpPr/>
          <p:nvPr/>
        </p:nvSpPr>
        <p:spPr>
          <a:xfrm>
            <a:off x="3135214" y="5533593"/>
            <a:ext cx="1888570" cy="1160477"/>
          </a:xfrm>
          <a:prstGeom prst="irregularSeal2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많이</a:t>
            </a:r>
            <a:r>
              <a:rPr lang="en-US" altLang="ko-KR" sz="2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!!</a:t>
            </a:r>
            <a:endParaRPr lang="ko-KR" altLang="en-US" sz="20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0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BD895-2A52-2F42-E1A2-066AC66A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and labeling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F5B46-DE5B-4EDA-6274-459343417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라벨링의 현실적 어려움</a:t>
            </a: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ImageNet 1400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 장 라벨링에 수년 소요</a:t>
            </a: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주관적 판단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실수 등의 문제</a:t>
            </a: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C1AD85-C509-1B96-FB73-1D44075F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44" y="2988523"/>
            <a:ext cx="7347124" cy="2896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8A052-2292-2A30-5A30-A19FD1B88D6C}"/>
              </a:ext>
            </a:extLst>
          </p:cNvPr>
          <p:cNvSpPr txBox="1"/>
          <p:nvPr/>
        </p:nvSpPr>
        <p:spPr>
          <a:xfrm>
            <a:off x="8931804" y="3429000"/>
            <a:ext cx="2185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프리젠테이션 5 Medium" pitchFamily="2" charset="-127"/>
                <a:ea typeface="프리젠테이션 5 Medium" pitchFamily="2" charset="-127"/>
              </a:rPr>
              <a:t>지도 학습에는</a:t>
            </a:r>
            <a:endParaRPr lang="en-US" altLang="ko-KR" sz="20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000" dirty="0">
                <a:latin typeface="프리젠테이션 5 Medium" pitchFamily="2" charset="-127"/>
                <a:ea typeface="프리젠테이션 5 Medium" pitchFamily="2" charset="-127"/>
              </a:rPr>
              <a:t>대량의 데이터 필요</a:t>
            </a:r>
            <a:endParaRPr lang="en-US" altLang="ko-KR" sz="2000" dirty="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20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000" dirty="0">
                <a:latin typeface="프리젠테이션 5 Medium" pitchFamily="2" charset="-127"/>
                <a:ea typeface="프리젠테이션 5 Medium" pitchFamily="2" charset="-127"/>
              </a:rPr>
              <a:t>라벨 데이터 부족</a:t>
            </a:r>
            <a:r>
              <a:rPr lang="ko-KR" altLang="en-US" sz="2000" dirty="0">
                <a:latin typeface="프리젠테이션 5 Medium" pitchFamily="2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</a:t>
            </a:r>
            <a:endParaRPr lang="en-US" altLang="ko-KR" sz="2000" dirty="0">
              <a:latin typeface="프리젠테이션 5 Medium" pitchFamily="2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000" dirty="0">
                <a:latin typeface="프리젠테이션 5 Medium" pitchFamily="2" charset="-127"/>
                <a:ea typeface="프리젠테이션 5 Medium" pitchFamily="2" charset="-127"/>
              </a:rPr>
              <a:t>지도학습에서의 모델 성능 제한</a:t>
            </a:r>
            <a:endParaRPr lang="en-US" altLang="ko-KR" sz="2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72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49E61-F37C-2063-AFDC-15868F35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and labeling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04F25-D08E-FD07-97C7-80606546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3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 데이터 자체가 정답이 되어보면 어떨까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27F142-9701-97D9-9948-AB9591E85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4" y="3420858"/>
            <a:ext cx="2255425" cy="225542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098145-801A-3AAD-5096-24B42414E74C}"/>
              </a:ext>
            </a:extLst>
          </p:cNvPr>
          <p:cNvGrpSpPr/>
          <p:nvPr/>
        </p:nvGrpSpPr>
        <p:grpSpPr>
          <a:xfrm>
            <a:off x="838200" y="3157274"/>
            <a:ext cx="2255425" cy="2519010"/>
            <a:chOff x="838200" y="2530415"/>
            <a:chExt cx="2255425" cy="25190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B8263FF-D159-1384-30B5-057455C8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794000"/>
              <a:ext cx="2255425" cy="22554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4C9EE8-4A35-9526-0FBA-92545BDBE143}"/>
                </a:ext>
              </a:extLst>
            </p:cNvPr>
            <p:cNvSpPr txBox="1"/>
            <p:nvPr/>
          </p:nvSpPr>
          <p:spPr>
            <a:xfrm>
              <a:off x="1604515" y="2530415"/>
              <a:ext cx="68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data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442E25-0E6B-1DEE-A360-4ADAE9265929}"/>
              </a:ext>
            </a:extLst>
          </p:cNvPr>
          <p:cNvGrpSpPr/>
          <p:nvPr/>
        </p:nvGrpSpPr>
        <p:grpSpPr>
          <a:xfrm>
            <a:off x="3746773" y="3159641"/>
            <a:ext cx="1092680" cy="1825999"/>
            <a:chOff x="3746773" y="2532782"/>
            <a:chExt cx="1092680" cy="1825999"/>
          </a:xfrm>
        </p:grpSpPr>
        <p:sp>
          <p:nvSpPr>
            <p:cNvPr id="7" name="설명선: 굽은 선 6">
              <a:extLst>
                <a:ext uri="{FF2B5EF4-FFF2-40B4-BE49-F238E27FC236}">
                  <a16:creationId xmlns:a16="http://schemas.microsoft.com/office/drawing/2014/main" id="{3F3AEC33-E76B-19BC-5FB8-FC9D3F3C56AB}"/>
                </a:ext>
              </a:extLst>
            </p:cNvPr>
            <p:cNvSpPr/>
            <p:nvPr/>
          </p:nvSpPr>
          <p:spPr>
            <a:xfrm>
              <a:off x="3746773" y="3754932"/>
              <a:ext cx="1092680" cy="60384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6548"/>
                <a:gd name="adj6" fmla="val -6350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고양이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7C1E27-688E-7D70-2CBD-E48E5F60E287}"/>
                </a:ext>
              </a:extLst>
            </p:cNvPr>
            <p:cNvSpPr txBox="1"/>
            <p:nvPr/>
          </p:nvSpPr>
          <p:spPr>
            <a:xfrm>
              <a:off x="3993416" y="2532782"/>
              <a:ext cx="68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label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0D21D3-7D90-F638-6B5F-C0CE7A112EA2}"/>
              </a:ext>
            </a:extLst>
          </p:cNvPr>
          <p:cNvSpPr txBox="1"/>
          <p:nvPr/>
        </p:nvSpPr>
        <p:spPr>
          <a:xfrm>
            <a:off x="7209563" y="3154907"/>
            <a:ext cx="68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data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263AC5-F0D5-100F-DB37-145296C81C2A}"/>
              </a:ext>
            </a:extLst>
          </p:cNvPr>
          <p:cNvCxnSpPr/>
          <p:nvPr/>
        </p:nvCxnSpPr>
        <p:spPr>
          <a:xfrm flipH="1">
            <a:off x="5543910" y="3111267"/>
            <a:ext cx="753373" cy="256501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726171-B1EF-D891-F7CE-1AD68F99BFEF}"/>
              </a:ext>
            </a:extLst>
          </p:cNvPr>
          <p:cNvGrpSpPr/>
          <p:nvPr/>
        </p:nvGrpSpPr>
        <p:grpSpPr>
          <a:xfrm>
            <a:off x="8888187" y="3223410"/>
            <a:ext cx="2255425" cy="2519010"/>
            <a:chOff x="838200" y="2530415"/>
            <a:chExt cx="2255425" cy="251901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B96F57C-F2C6-ACDC-F660-4FCAFE4E1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794000"/>
              <a:ext cx="2255425" cy="22554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5171C-CA52-3537-8911-1C4814E9C854}"/>
                </a:ext>
              </a:extLst>
            </p:cNvPr>
            <p:cNvSpPr txBox="1"/>
            <p:nvPr/>
          </p:nvSpPr>
          <p:spPr>
            <a:xfrm>
              <a:off x="1604515" y="2530415"/>
              <a:ext cx="68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data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58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47C41-3356-653A-5AD9-3F19F5CAC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Self supervised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42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996AE-A204-D12D-C3D5-179CDBC0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Self supervised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9F211-FBC5-0894-A987-2982F971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3500" dirty="0"/>
              <a:t>라벨이 없는 데이터에서 </a:t>
            </a:r>
            <a:r>
              <a:rPr lang="ko-KR" altLang="en-US" sz="3500" dirty="0">
                <a:highlight>
                  <a:srgbClr val="BDE1F8"/>
                </a:highlight>
              </a:rPr>
              <a:t>데이터 자체의 구조</a:t>
            </a:r>
            <a:r>
              <a:rPr lang="ko-KR" altLang="en-US" sz="3500" dirty="0"/>
              <a:t>를 이용해</a:t>
            </a:r>
            <a:endParaRPr lang="en-US" altLang="ko-KR" sz="3500" dirty="0"/>
          </a:p>
          <a:p>
            <a:pPr marL="0" indent="0" algn="ctr">
              <a:buNone/>
            </a:pPr>
            <a:r>
              <a:rPr lang="ko-KR" altLang="en-US" sz="3500" dirty="0"/>
              <a:t>스스로 </a:t>
            </a:r>
            <a:r>
              <a:rPr lang="ko-KR" altLang="en-US" sz="3500" dirty="0">
                <a:highlight>
                  <a:srgbClr val="C9C6EF"/>
                </a:highlight>
              </a:rPr>
              <a:t>감독 시그널</a:t>
            </a:r>
            <a:r>
              <a:rPr lang="en-US" altLang="ko-KR" sz="3000" dirty="0">
                <a:highlight>
                  <a:srgbClr val="C9C6EF"/>
                </a:highlight>
              </a:rPr>
              <a:t>(supervision signal)</a:t>
            </a:r>
            <a:r>
              <a:rPr lang="ko-KR" altLang="en-US" sz="3500" dirty="0"/>
              <a:t>을 생성하여</a:t>
            </a:r>
            <a:endParaRPr lang="en-US" altLang="ko-KR" sz="3500" dirty="0"/>
          </a:p>
          <a:p>
            <a:pPr marL="0" indent="0" algn="ctr">
              <a:buNone/>
            </a:pPr>
            <a:r>
              <a:rPr lang="ko-KR" altLang="en-US" sz="3500" dirty="0">
                <a:highlight>
                  <a:srgbClr val="BDE1F8"/>
                </a:highlight>
              </a:rPr>
              <a:t>표현을 학습</a:t>
            </a:r>
            <a:r>
              <a:rPr lang="ko-KR" altLang="en-US" sz="3500" dirty="0"/>
              <a:t>하는 방법</a:t>
            </a:r>
          </a:p>
        </p:txBody>
      </p:sp>
    </p:spTree>
    <p:extLst>
      <p:ext uri="{BB962C8B-B14F-4D97-AF65-F5344CB8AC3E}">
        <p14:creationId xmlns:p14="http://schemas.microsoft.com/office/powerpoint/2010/main" val="393482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DCF14-E6B3-85C9-F5FE-C3BFED0D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B3E5528B-5C24-0634-F064-DCDE4CE3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/>
              <a:t>무엇을 </a:t>
            </a:r>
            <a:r>
              <a:rPr lang="ko-KR" altLang="en-US" sz="2000" dirty="0">
                <a:highlight>
                  <a:srgbClr val="C9C6EF"/>
                </a:highlight>
              </a:rPr>
              <a:t>학습 목표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삼을것인가</a:t>
            </a:r>
            <a:r>
              <a:rPr lang="en-US" altLang="ko-KR" sz="2000" dirty="0"/>
              <a:t>?</a:t>
            </a:r>
          </a:p>
          <a:p>
            <a:pPr marL="0" indent="0">
              <a:buNone/>
            </a:pPr>
            <a:r>
              <a:rPr lang="ko-KR" altLang="en-US" sz="2000" dirty="0"/>
              <a:t>일반적인 지도학습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9E58B-9DE0-13A8-F192-B3E32682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Signal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380157A-656A-DD2F-550F-A5072280AC0E}"/>
              </a:ext>
            </a:extLst>
          </p:cNvPr>
          <p:cNvGrpSpPr/>
          <p:nvPr/>
        </p:nvGrpSpPr>
        <p:grpSpPr>
          <a:xfrm>
            <a:off x="838200" y="3152002"/>
            <a:ext cx="2819610" cy="2179945"/>
            <a:chOff x="838200" y="2273278"/>
            <a:chExt cx="3956991" cy="298007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56890B4-747F-12B7-BF64-F0948713F065}"/>
                </a:ext>
              </a:extLst>
            </p:cNvPr>
            <p:cNvGrpSpPr/>
            <p:nvPr/>
          </p:nvGrpSpPr>
          <p:grpSpPr>
            <a:xfrm>
              <a:off x="838200" y="2273278"/>
              <a:ext cx="2255425" cy="2980071"/>
              <a:chOff x="838200" y="2273278"/>
              <a:chExt cx="2255425" cy="298007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6B8E21E-FA84-4007-3B46-AD9D1447F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2997924"/>
                <a:ext cx="2255425" cy="225542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2B38B3-0C32-B7A4-7B24-D4F49226C1C0}"/>
                  </a:ext>
                </a:extLst>
              </p:cNvPr>
              <p:cNvSpPr txBox="1"/>
              <p:nvPr/>
            </p:nvSpPr>
            <p:spPr>
              <a:xfrm>
                <a:off x="1475780" y="2273278"/>
                <a:ext cx="980261" cy="757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latin typeface="프리젠테이션 5 Medium" pitchFamily="2" charset="-127"/>
                    <a:ea typeface="프리젠테이션 5 Medium" pitchFamily="2" charset="-127"/>
                  </a:rPr>
                  <a:t>input</a:t>
                </a:r>
              </a:p>
              <a:p>
                <a:pPr algn="ctr"/>
                <a:r>
                  <a:rPr lang="en-US" altLang="ko-KR" sz="1500" dirty="0">
                    <a:latin typeface="프리젠테이션 5 Medium" pitchFamily="2" charset="-127"/>
                    <a:ea typeface="프리젠테이션 5 Medium" pitchFamily="2" charset="-127"/>
                  </a:rPr>
                  <a:t>data</a:t>
                </a:r>
                <a:endParaRPr lang="ko-KR" altLang="en-US" sz="1500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D49E1D-5A74-406C-7319-C0B4379AB6F9}"/>
                </a:ext>
              </a:extLst>
            </p:cNvPr>
            <p:cNvSpPr txBox="1"/>
            <p:nvPr/>
          </p:nvSpPr>
          <p:spPr>
            <a:xfrm>
              <a:off x="3707989" y="2526856"/>
              <a:ext cx="1087202" cy="44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label</a:t>
              </a:r>
              <a:endParaRPr lang="ko-KR" altLang="en-US" sz="1500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1D8FDF-365E-31DA-9EE4-23C5AEF5128C}"/>
              </a:ext>
            </a:extLst>
          </p:cNvPr>
          <p:cNvSpPr/>
          <p:nvPr/>
        </p:nvSpPr>
        <p:spPr>
          <a:xfrm>
            <a:off x="2772882" y="4150301"/>
            <a:ext cx="977900" cy="54504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프리젠테이션 5 Medium" pitchFamily="2" charset="-127"/>
                <a:ea typeface="프리젠테이션 5 Medium" pitchFamily="2" charset="-127"/>
              </a:rPr>
              <a:t>고양이 </a:t>
            </a:r>
            <a:endParaRPr lang="en-US" altLang="ko-KR" dirty="0">
              <a:solidFill>
                <a:sysClr val="windowText" lastClr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D07F15-B071-AA62-3343-86757964DF7E}"/>
              </a:ext>
            </a:extLst>
          </p:cNvPr>
          <p:cNvSpPr/>
          <p:nvPr/>
        </p:nvSpPr>
        <p:spPr>
          <a:xfrm>
            <a:off x="4894046" y="3464928"/>
            <a:ext cx="1541253" cy="78212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Model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008957-EAF1-4D52-FD9A-AF15A051D297}"/>
              </a:ext>
            </a:extLst>
          </p:cNvPr>
          <p:cNvGrpSpPr/>
          <p:nvPr/>
        </p:nvGrpSpPr>
        <p:grpSpPr>
          <a:xfrm>
            <a:off x="1009650" y="3092450"/>
            <a:ext cx="7251700" cy="2273300"/>
            <a:chOff x="1009650" y="3092450"/>
            <a:chExt cx="7251700" cy="2273300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50514C3-2F5D-78ED-BEA9-90C64EE13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000" y="3795598"/>
              <a:ext cx="2439834" cy="7288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B7040B1-1932-0503-44EC-1569113F726F}"/>
                </a:ext>
              </a:extLst>
            </p:cNvPr>
            <p:cNvSpPr/>
            <p:nvPr/>
          </p:nvSpPr>
          <p:spPr>
            <a:xfrm>
              <a:off x="1009650" y="3092450"/>
              <a:ext cx="1276350" cy="2273300"/>
            </a:xfrm>
            <a:prstGeom prst="rect">
              <a:avLst/>
            </a:prstGeom>
            <a:noFill/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E9EBA3D-677A-7B44-C9B0-2884BA741EB0}"/>
                </a:ext>
              </a:extLst>
            </p:cNvPr>
            <p:cNvCxnSpPr>
              <a:cxnSpLocks/>
            </p:cNvCxnSpPr>
            <p:nvPr/>
          </p:nvCxnSpPr>
          <p:spPr>
            <a:xfrm>
              <a:off x="6546850" y="3793198"/>
              <a:ext cx="1714500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130F34-447F-B500-1649-3572DC93D463}"/>
              </a:ext>
            </a:extLst>
          </p:cNvPr>
          <p:cNvGrpSpPr/>
          <p:nvPr/>
        </p:nvGrpSpPr>
        <p:grpSpPr>
          <a:xfrm>
            <a:off x="8467203" y="2898558"/>
            <a:ext cx="1111250" cy="2467192"/>
            <a:chOff x="8522690" y="2881468"/>
            <a:chExt cx="1111250" cy="246719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F053BBD-3B6D-5FC9-B270-CAABA8AFDD62}"/>
                </a:ext>
              </a:extLst>
            </p:cNvPr>
            <p:cNvGrpSpPr/>
            <p:nvPr/>
          </p:nvGrpSpPr>
          <p:grpSpPr>
            <a:xfrm>
              <a:off x="8522690" y="2881468"/>
              <a:ext cx="1111250" cy="2097860"/>
              <a:chOff x="8399491" y="3175914"/>
              <a:chExt cx="1111250" cy="212605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5B658E1-2BC4-2663-E449-74277C1FA69B}"/>
                  </a:ext>
                </a:extLst>
              </p:cNvPr>
              <p:cNvSpPr/>
              <p:nvPr/>
            </p:nvSpPr>
            <p:spPr>
              <a:xfrm>
                <a:off x="8399491" y="3682085"/>
                <a:ext cx="1111250" cy="16198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고양이 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0.8</a:t>
                </a:r>
              </a:p>
              <a:p>
                <a:pPr algn="ctr"/>
                <a:r>
                  <a:rPr lang="en-US" altLang="ko-KR" dirty="0">
                    <a:solidFill>
                      <a:srgbClr val="FF7C8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----------</a:t>
                </a:r>
              </a:p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강아지 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0.1</a:t>
                </a:r>
              </a:p>
              <a:p>
                <a:pPr algn="ctr"/>
                <a:r>
                  <a:rPr lang="en-US" altLang="ko-KR" dirty="0">
                    <a:solidFill>
                      <a:srgbClr val="FF7C8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----------</a:t>
                </a:r>
              </a:p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개구리 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0.1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B7AEE-0D9A-2A95-A8F7-F4803299143A}"/>
                  </a:ext>
                </a:extLst>
              </p:cNvPr>
              <p:cNvSpPr txBox="1"/>
              <p:nvPr/>
            </p:nvSpPr>
            <p:spPr>
              <a:xfrm>
                <a:off x="8502678" y="3175914"/>
                <a:ext cx="904875" cy="327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latin typeface="프리젠테이션 5 Medium" pitchFamily="2" charset="-127"/>
                    <a:ea typeface="프리젠테이션 5 Medium" pitchFamily="2" charset="-127"/>
                  </a:rPr>
                  <a:t>output</a:t>
                </a:r>
                <a:endParaRPr lang="ko-KR" altLang="en-US" sz="1500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18" name="화살표: 위로 굽음 17">
              <a:extLst>
                <a:ext uri="{FF2B5EF4-FFF2-40B4-BE49-F238E27FC236}">
                  <a16:creationId xmlns:a16="http://schemas.microsoft.com/office/drawing/2014/main" id="{E4E07A20-7022-47D2-F10B-49FC256E7E31}"/>
                </a:ext>
              </a:extLst>
            </p:cNvPr>
            <p:cNvSpPr/>
            <p:nvPr/>
          </p:nvSpPr>
          <p:spPr>
            <a:xfrm rot="5400000">
              <a:off x="8581396" y="4968249"/>
              <a:ext cx="240373" cy="262535"/>
            </a:xfrm>
            <a:prstGeom prst="bentUpArrow">
              <a:avLst>
                <a:gd name="adj1" fmla="val 32925"/>
                <a:gd name="adj2" fmla="val 34468"/>
                <a:gd name="adj3" fmla="val 35110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640453-1F85-AD6C-E548-A22C02004392}"/>
                </a:ext>
              </a:extLst>
            </p:cNvPr>
            <p:cNvSpPr txBox="1"/>
            <p:nvPr/>
          </p:nvSpPr>
          <p:spPr>
            <a:xfrm>
              <a:off x="8823970" y="4979328"/>
              <a:ext cx="754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프리젠테이션 5 Medium" pitchFamily="2" charset="-127"/>
                  <a:ea typeface="프리젠테이션 5 Medium" pitchFamily="2" charset="-127"/>
                </a:rPr>
                <a:t>고양이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F081563-8A7A-9EBB-9008-1F3561525930}"/>
              </a:ext>
            </a:extLst>
          </p:cNvPr>
          <p:cNvGrpSpPr/>
          <p:nvPr/>
        </p:nvGrpSpPr>
        <p:grpSpPr>
          <a:xfrm>
            <a:off x="2613547" y="2831491"/>
            <a:ext cx="7088294" cy="2637621"/>
            <a:chOff x="2613547" y="2831491"/>
            <a:chExt cx="7088294" cy="263762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FD1906-3C8E-D09F-3FAA-1F962C5EF63A}"/>
                </a:ext>
              </a:extLst>
            </p:cNvPr>
            <p:cNvSpPr/>
            <p:nvPr/>
          </p:nvSpPr>
          <p:spPr>
            <a:xfrm>
              <a:off x="2613547" y="3092450"/>
              <a:ext cx="1276350" cy="22733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07D20A-90EF-09E0-D755-8E5BCFC145C3}"/>
                </a:ext>
              </a:extLst>
            </p:cNvPr>
            <p:cNvSpPr/>
            <p:nvPr/>
          </p:nvSpPr>
          <p:spPr>
            <a:xfrm>
              <a:off x="8372900" y="2831491"/>
              <a:ext cx="1328941" cy="26376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8A63ABF3-D006-DF9D-5641-81F7421F5239}"/>
                </a:ext>
              </a:extLst>
            </p:cNvPr>
            <p:cNvCxnSpPr>
              <a:stCxn id="15" idx="2"/>
              <a:endCxn id="22" idx="2"/>
            </p:cNvCxnSpPr>
            <p:nvPr/>
          </p:nvCxnSpPr>
          <p:spPr>
            <a:xfrm rot="16200000" flipH="1">
              <a:off x="6092865" y="2524606"/>
              <a:ext cx="103362" cy="5785649"/>
            </a:xfrm>
            <a:prstGeom prst="bentConnector3">
              <a:avLst>
                <a:gd name="adj1" fmla="val 321164"/>
              </a:avLst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7F3C399-6FFD-BC4B-A4B8-5A07C2519687}"/>
              </a:ext>
            </a:extLst>
          </p:cNvPr>
          <p:cNvSpPr/>
          <p:nvPr/>
        </p:nvSpPr>
        <p:spPr>
          <a:xfrm>
            <a:off x="10097357" y="3128904"/>
            <a:ext cx="1674411" cy="1814565"/>
          </a:xfrm>
          <a:prstGeom prst="roundRect">
            <a:avLst/>
          </a:prstGeom>
          <a:solidFill>
            <a:schemeClr val="bg1">
              <a:alpha val="56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실제 </a:t>
            </a:r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label</a:t>
            </a:r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간의</a:t>
            </a:r>
            <a:endParaRPr lang="en-US" altLang="ko-KR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loss </a:t>
            </a:r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계산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062CA6B2-EE49-43B0-DF12-AD893A7C3DFC}"/>
              </a:ext>
            </a:extLst>
          </p:cNvPr>
          <p:cNvSpPr/>
          <p:nvPr/>
        </p:nvSpPr>
        <p:spPr>
          <a:xfrm>
            <a:off x="6201840" y="1969514"/>
            <a:ext cx="624410" cy="1361139"/>
          </a:xfrm>
          <a:prstGeom prst="flowChartProcess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task head </a:t>
            </a: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D19D61DB-525E-8155-5BD9-BED889BA1C75}"/>
              </a:ext>
            </a:extLst>
          </p:cNvPr>
          <p:cNvSpPr/>
          <p:nvPr/>
        </p:nvSpPr>
        <p:spPr>
          <a:xfrm rot="5400000">
            <a:off x="4030601" y="2333072"/>
            <a:ext cx="1470211" cy="624409"/>
          </a:xfrm>
          <a:prstGeom prst="trapezoid">
            <a:avLst>
              <a:gd name="adj" fmla="val 49406"/>
            </a:avLst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encoder</a:t>
            </a:r>
            <a:endParaRPr lang="ko-KR" altLang="en-US" sz="1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84A1A9-E486-A985-96D5-28C65554EB18}"/>
              </a:ext>
            </a:extLst>
          </p:cNvPr>
          <p:cNvCxnSpPr>
            <a:cxnSpLocks/>
          </p:cNvCxnSpPr>
          <p:nvPr/>
        </p:nvCxnSpPr>
        <p:spPr>
          <a:xfrm>
            <a:off x="5135061" y="2645277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63B199-2DB4-BD90-B949-413A701DDE6F}"/>
              </a:ext>
            </a:extLst>
          </p:cNvPr>
          <p:cNvCxnSpPr>
            <a:cxnSpLocks/>
          </p:cNvCxnSpPr>
          <p:nvPr/>
        </p:nvCxnSpPr>
        <p:spPr>
          <a:xfrm>
            <a:off x="5897061" y="2651627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096E49E-8526-C55A-08F8-6F5816153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77577"/>
              </p:ext>
            </p:extLst>
          </p:nvPr>
        </p:nvGraphicFramePr>
        <p:xfrm>
          <a:off x="5464335" y="1983542"/>
          <a:ext cx="376951" cy="13234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951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156753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2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B0D858B0-DA1B-3AA4-48D0-513C9262C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/>
              <a:t>무엇을 </a:t>
            </a:r>
            <a:r>
              <a:rPr lang="ko-KR" altLang="en-US" sz="2000" dirty="0">
                <a:highlight>
                  <a:srgbClr val="C9C6EF"/>
                </a:highlight>
              </a:rPr>
              <a:t>학습 목표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삼을것인가</a:t>
            </a:r>
            <a:r>
              <a:rPr lang="en-US" altLang="ko-KR" sz="2000" dirty="0"/>
              <a:t>?</a:t>
            </a:r>
          </a:p>
          <a:p>
            <a:pPr marL="0" indent="0">
              <a:buNone/>
            </a:pPr>
            <a:r>
              <a:rPr lang="ko-KR" altLang="en-US" sz="2000" dirty="0"/>
              <a:t>일반적인 지도학습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4463AF-5AAD-2FD7-45D8-578F6931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Signal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8C17CDA-B451-E1BE-6459-0E9E0F6DABF7}"/>
              </a:ext>
            </a:extLst>
          </p:cNvPr>
          <p:cNvGrpSpPr/>
          <p:nvPr/>
        </p:nvGrpSpPr>
        <p:grpSpPr>
          <a:xfrm>
            <a:off x="838200" y="2831491"/>
            <a:ext cx="10933568" cy="2637621"/>
            <a:chOff x="838200" y="2831491"/>
            <a:chExt cx="10933568" cy="2637621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52E69819-5086-7A6F-59DD-18539493F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000" y="3795598"/>
              <a:ext cx="2439834" cy="7288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E6287D8-4F34-8143-09F1-2D40B45CA3EC}"/>
                </a:ext>
              </a:extLst>
            </p:cNvPr>
            <p:cNvSpPr/>
            <p:nvPr/>
          </p:nvSpPr>
          <p:spPr>
            <a:xfrm>
              <a:off x="1009650" y="3092450"/>
              <a:ext cx="1276350" cy="2273300"/>
            </a:xfrm>
            <a:prstGeom prst="rect">
              <a:avLst/>
            </a:prstGeom>
            <a:noFill/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191F9E-A98D-B9AD-3B40-48C052088747}"/>
                </a:ext>
              </a:extLst>
            </p:cNvPr>
            <p:cNvGrpSpPr/>
            <p:nvPr/>
          </p:nvGrpSpPr>
          <p:grpSpPr>
            <a:xfrm>
              <a:off x="838200" y="3152002"/>
              <a:ext cx="2912582" cy="2179945"/>
              <a:chOff x="838200" y="3152002"/>
              <a:chExt cx="2912582" cy="217994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B8337BD-4573-B929-3661-3E79AC236046}"/>
                  </a:ext>
                </a:extLst>
              </p:cNvPr>
              <p:cNvGrpSpPr/>
              <p:nvPr/>
            </p:nvGrpSpPr>
            <p:grpSpPr>
              <a:xfrm>
                <a:off x="838200" y="3152002"/>
                <a:ext cx="2819610" cy="2179945"/>
                <a:chOff x="838200" y="2273278"/>
                <a:chExt cx="3956991" cy="2980071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877A0191-687A-2BDB-5680-1D0020237532}"/>
                    </a:ext>
                  </a:extLst>
                </p:cNvPr>
                <p:cNvGrpSpPr/>
                <p:nvPr/>
              </p:nvGrpSpPr>
              <p:grpSpPr>
                <a:xfrm>
                  <a:off x="838200" y="2273278"/>
                  <a:ext cx="2255425" cy="2980071"/>
                  <a:chOff x="838200" y="2273278"/>
                  <a:chExt cx="2255425" cy="2980071"/>
                </a:xfrm>
              </p:grpSpPr>
              <p:pic>
                <p:nvPicPr>
                  <p:cNvPr id="11" name="그림 10">
                    <a:extLst>
                      <a:ext uri="{FF2B5EF4-FFF2-40B4-BE49-F238E27FC236}">
                        <a16:creationId xmlns:a16="http://schemas.microsoft.com/office/drawing/2014/main" id="{DD6F5E19-FD85-8328-3744-7ED7EBAE8C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38200" y="2997924"/>
                    <a:ext cx="2255425" cy="2255425"/>
                  </a:xfrm>
                  <a:prstGeom prst="rect">
                    <a:avLst/>
                  </a:prstGeom>
                </p:spPr>
              </p:pic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89C66F5-12F5-FE1C-3841-73047708845C}"/>
                      </a:ext>
                    </a:extLst>
                  </p:cNvPr>
                  <p:cNvSpPr txBox="1"/>
                  <p:nvPr/>
                </p:nvSpPr>
                <p:spPr>
                  <a:xfrm>
                    <a:off x="1475780" y="2273278"/>
                    <a:ext cx="980261" cy="7573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latin typeface="프리젠테이션 5 Medium" pitchFamily="2" charset="-127"/>
                        <a:ea typeface="프리젠테이션 5 Medium" pitchFamily="2" charset="-127"/>
                      </a:rPr>
                      <a:t>input</a:t>
                    </a:r>
                  </a:p>
                  <a:p>
                    <a:pPr algn="ctr"/>
                    <a:r>
                      <a:rPr lang="en-US" altLang="ko-KR" sz="1500" dirty="0">
                        <a:latin typeface="프리젠테이션 5 Medium" pitchFamily="2" charset="-127"/>
                        <a:ea typeface="프리젠테이션 5 Medium" pitchFamily="2" charset="-127"/>
                      </a:rPr>
                      <a:t>data</a:t>
                    </a:r>
                    <a:endParaRPr lang="ko-KR" altLang="en-US" sz="1500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739164D-210A-B5BF-6D28-8B655F067C77}"/>
                    </a:ext>
                  </a:extLst>
                </p:cNvPr>
                <p:cNvSpPr txBox="1"/>
                <p:nvPr/>
              </p:nvSpPr>
              <p:spPr>
                <a:xfrm>
                  <a:off x="3707989" y="2526856"/>
                  <a:ext cx="1087202" cy="441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latin typeface="프리젠테이션 5 Medium" pitchFamily="2" charset="-127"/>
                      <a:ea typeface="프리젠테이션 5 Medium" pitchFamily="2" charset="-127"/>
                    </a:rPr>
                    <a:t>label</a:t>
                  </a:r>
                  <a:endParaRPr lang="ko-KR" altLang="en-US" sz="1500" dirty="0"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C2E9AE-03FE-6D1D-0854-3834E40D559A}"/>
                  </a:ext>
                </a:extLst>
              </p:cNvPr>
              <p:cNvSpPr/>
              <p:nvPr/>
            </p:nvSpPr>
            <p:spPr>
              <a:xfrm>
                <a:off x="2772882" y="4150301"/>
                <a:ext cx="977900" cy="5450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고양이 </a:t>
                </a:r>
                <a:endPara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3E5744-B547-87FD-19A5-52A0ABB133E3}"/>
                </a:ext>
              </a:extLst>
            </p:cNvPr>
            <p:cNvSpPr/>
            <p:nvPr/>
          </p:nvSpPr>
          <p:spPr>
            <a:xfrm>
              <a:off x="4894046" y="3464928"/>
              <a:ext cx="1541253" cy="78212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Model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97B2865-56A7-8079-6CFA-1D8C926D8899}"/>
                </a:ext>
              </a:extLst>
            </p:cNvPr>
            <p:cNvCxnSpPr>
              <a:cxnSpLocks/>
            </p:cNvCxnSpPr>
            <p:nvPr/>
          </p:nvCxnSpPr>
          <p:spPr>
            <a:xfrm>
              <a:off x="6546850" y="3793198"/>
              <a:ext cx="1714500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3E3C8D-ED2B-982C-BFE4-A81893FACDD8}"/>
                </a:ext>
              </a:extLst>
            </p:cNvPr>
            <p:cNvSpPr/>
            <p:nvPr/>
          </p:nvSpPr>
          <p:spPr>
            <a:xfrm>
              <a:off x="2613547" y="3092450"/>
              <a:ext cx="1276350" cy="22733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FE8464C-8037-A0C7-5C07-0609786A3501}"/>
                </a:ext>
              </a:extLst>
            </p:cNvPr>
            <p:cNvGrpSpPr/>
            <p:nvPr/>
          </p:nvGrpSpPr>
          <p:grpSpPr>
            <a:xfrm>
              <a:off x="8467203" y="2898558"/>
              <a:ext cx="1111250" cy="2467192"/>
              <a:chOff x="8522690" y="2881468"/>
              <a:chExt cx="1111250" cy="246719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883B4D8-9080-BE94-9404-148A05385053}"/>
                  </a:ext>
                </a:extLst>
              </p:cNvPr>
              <p:cNvGrpSpPr/>
              <p:nvPr/>
            </p:nvGrpSpPr>
            <p:grpSpPr>
              <a:xfrm>
                <a:off x="8522690" y="2881468"/>
                <a:ext cx="1111250" cy="2097860"/>
                <a:chOff x="8399491" y="3175914"/>
                <a:chExt cx="1111250" cy="2126059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48373A8-B5A0-077D-7190-B2A26D75A67B}"/>
                    </a:ext>
                  </a:extLst>
                </p:cNvPr>
                <p:cNvSpPr/>
                <p:nvPr/>
              </p:nvSpPr>
              <p:spPr>
                <a:xfrm>
                  <a:off x="8399491" y="3682085"/>
                  <a:ext cx="1111250" cy="161988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7C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고양이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0.8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FF7C8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----------</a:t>
                  </a:r>
                </a:p>
                <a:p>
                  <a:pPr algn="ctr"/>
                  <a:r>
                    <a:rPr lang="ko-KR" altLang="en-US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강아지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0.1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FF7C8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----------</a:t>
                  </a:r>
                </a:p>
                <a:p>
                  <a:pPr algn="ctr"/>
                  <a:r>
                    <a:rPr lang="ko-KR" altLang="en-US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개구리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0.1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A0F3ADC-0B27-F509-43EF-902EF7CB918C}"/>
                    </a:ext>
                  </a:extLst>
                </p:cNvPr>
                <p:cNvSpPr txBox="1"/>
                <p:nvPr/>
              </p:nvSpPr>
              <p:spPr>
                <a:xfrm>
                  <a:off x="8502678" y="3175914"/>
                  <a:ext cx="904875" cy="327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latin typeface="프리젠테이션 5 Medium" pitchFamily="2" charset="-127"/>
                      <a:ea typeface="프리젠테이션 5 Medium" pitchFamily="2" charset="-127"/>
                    </a:rPr>
                    <a:t>output</a:t>
                  </a:r>
                  <a:endParaRPr lang="ko-KR" altLang="en-US" sz="1500" dirty="0"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  <p:sp>
            <p:nvSpPr>
              <p:cNvPr id="18" name="화살표: 위로 굽음 17">
                <a:extLst>
                  <a:ext uri="{FF2B5EF4-FFF2-40B4-BE49-F238E27FC236}">
                    <a16:creationId xmlns:a16="http://schemas.microsoft.com/office/drawing/2014/main" id="{96556F8B-0126-A438-5DB3-40079850EB6C}"/>
                  </a:ext>
                </a:extLst>
              </p:cNvPr>
              <p:cNvSpPr/>
              <p:nvPr/>
            </p:nvSpPr>
            <p:spPr>
              <a:xfrm rot="5400000">
                <a:off x="8581396" y="4968249"/>
                <a:ext cx="240373" cy="262535"/>
              </a:xfrm>
              <a:prstGeom prst="bentUpArrow">
                <a:avLst>
                  <a:gd name="adj1" fmla="val 32925"/>
                  <a:gd name="adj2" fmla="val 34468"/>
                  <a:gd name="adj3" fmla="val 3511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6CA49C-74F6-038E-4E89-D4E8234CD323}"/>
                  </a:ext>
                </a:extLst>
              </p:cNvPr>
              <p:cNvSpPr txBox="1"/>
              <p:nvPr/>
            </p:nvSpPr>
            <p:spPr>
              <a:xfrm>
                <a:off x="8823970" y="4979328"/>
                <a:ext cx="7544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프리젠테이션 5 Medium" pitchFamily="2" charset="-127"/>
                    <a:ea typeface="프리젠테이션 5 Medium" pitchFamily="2" charset="-127"/>
                  </a:rPr>
                  <a:t>고양이</a:t>
                </a: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92D1BE-0742-CB05-083E-CA339A5B5BA6}"/>
                </a:ext>
              </a:extLst>
            </p:cNvPr>
            <p:cNvSpPr/>
            <p:nvPr/>
          </p:nvSpPr>
          <p:spPr>
            <a:xfrm>
              <a:off x="8372900" y="2831491"/>
              <a:ext cx="1328941" cy="26376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EE1D2BF2-8171-C2E7-824F-6062D2653CBC}"/>
                </a:ext>
              </a:extLst>
            </p:cNvPr>
            <p:cNvCxnSpPr>
              <a:stCxn id="15" idx="2"/>
              <a:endCxn id="22" idx="2"/>
            </p:cNvCxnSpPr>
            <p:nvPr/>
          </p:nvCxnSpPr>
          <p:spPr>
            <a:xfrm rot="16200000" flipH="1">
              <a:off x="6092865" y="2524606"/>
              <a:ext cx="103362" cy="5785649"/>
            </a:xfrm>
            <a:prstGeom prst="bentConnector3">
              <a:avLst>
                <a:gd name="adj1" fmla="val 321164"/>
              </a:avLst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D9F3C8A-AB58-B18D-9D4D-02902B14C977}"/>
                </a:ext>
              </a:extLst>
            </p:cNvPr>
            <p:cNvSpPr/>
            <p:nvPr/>
          </p:nvSpPr>
          <p:spPr>
            <a:xfrm>
              <a:off x="10097357" y="3128904"/>
              <a:ext cx="1674411" cy="1814565"/>
            </a:xfrm>
            <a:prstGeom prst="roundRect">
              <a:avLst/>
            </a:prstGeom>
            <a:solidFill>
              <a:schemeClr val="bg1">
                <a:alpha val="56000"/>
              </a:scheme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실제 </a:t>
              </a:r>
              <a:r>
                <a:rPr lang="en-US" altLang="ko-KR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label</a:t>
              </a:r>
              <a:r>
                <a:rPr lang="ko-KR" altLang="en-US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간의</a:t>
              </a:r>
              <a:endPara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loss </a:t>
              </a:r>
              <a:r>
                <a:rPr lang="ko-KR" altLang="en-US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0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0.00091 -0.182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AC1DB-3D51-B32E-CCDE-1818570F5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80E19BB-312A-CB55-7D01-1547C3D7705F}"/>
              </a:ext>
            </a:extLst>
          </p:cNvPr>
          <p:cNvGrpSpPr/>
          <p:nvPr/>
        </p:nvGrpSpPr>
        <p:grpSpPr>
          <a:xfrm>
            <a:off x="849702" y="1576272"/>
            <a:ext cx="10933568" cy="2637621"/>
            <a:chOff x="838200" y="2831491"/>
            <a:chExt cx="10933568" cy="2637621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0283E66-7C45-F454-CE7D-7AAC0E5DD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000" y="3795598"/>
              <a:ext cx="2439834" cy="7288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29C0BDF-47CA-EB0E-D32D-3E40A5C27559}"/>
                </a:ext>
              </a:extLst>
            </p:cNvPr>
            <p:cNvSpPr/>
            <p:nvPr/>
          </p:nvSpPr>
          <p:spPr>
            <a:xfrm>
              <a:off x="1009650" y="3092450"/>
              <a:ext cx="1276350" cy="2273300"/>
            </a:xfrm>
            <a:prstGeom prst="rect">
              <a:avLst/>
            </a:prstGeom>
            <a:noFill/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34F1C68-D450-7C80-80C9-51B3EF8D6377}"/>
                </a:ext>
              </a:extLst>
            </p:cNvPr>
            <p:cNvGrpSpPr/>
            <p:nvPr/>
          </p:nvGrpSpPr>
          <p:grpSpPr>
            <a:xfrm>
              <a:off x="838200" y="3152002"/>
              <a:ext cx="2912582" cy="2179945"/>
              <a:chOff x="838200" y="3152002"/>
              <a:chExt cx="2912582" cy="217994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CEA59AE-1610-F118-7015-15C96A0B671C}"/>
                  </a:ext>
                </a:extLst>
              </p:cNvPr>
              <p:cNvGrpSpPr/>
              <p:nvPr/>
            </p:nvGrpSpPr>
            <p:grpSpPr>
              <a:xfrm>
                <a:off x="838200" y="3152002"/>
                <a:ext cx="2819610" cy="2179945"/>
                <a:chOff x="838200" y="2273278"/>
                <a:chExt cx="3956991" cy="2980071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82FF506B-0186-59B3-9383-20296B2F1F48}"/>
                    </a:ext>
                  </a:extLst>
                </p:cNvPr>
                <p:cNvGrpSpPr/>
                <p:nvPr/>
              </p:nvGrpSpPr>
              <p:grpSpPr>
                <a:xfrm>
                  <a:off x="838200" y="2273278"/>
                  <a:ext cx="2255425" cy="2980071"/>
                  <a:chOff x="838200" y="2273278"/>
                  <a:chExt cx="2255425" cy="2980071"/>
                </a:xfrm>
              </p:grpSpPr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76369A00-23B6-4E2B-77A7-BCD4C3A84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38200" y="2997924"/>
                    <a:ext cx="2255425" cy="2255425"/>
                  </a:xfrm>
                  <a:prstGeom prst="rect">
                    <a:avLst/>
                  </a:prstGeom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5DD1FE3-4978-9054-D10A-47AB48626AA0}"/>
                      </a:ext>
                    </a:extLst>
                  </p:cNvPr>
                  <p:cNvSpPr txBox="1"/>
                  <p:nvPr/>
                </p:nvSpPr>
                <p:spPr>
                  <a:xfrm>
                    <a:off x="1475780" y="2273278"/>
                    <a:ext cx="980261" cy="7573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500" dirty="0">
                        <a:latin typeface="프리젠테이션 5 Medium" pitchFamily="2" charset="-127"/>
                        <a:ea typeface="프리젠테이션 5 Medium" pitchFamily="2" charset="-127"/>
                      </a:rPr>
                      <a:t>input</a:t>
                    </a:r>
                  </a:p>
                  <a:p>
                    <a:pPr algn="ctr"/>
                    <a:r>
                      <a:rPr lang="en-US" altLang="ko-KR" sz="1500" dirty="0">
                        <a:latin typeface="프리젠테이션 5 Medium" pitchFamily="2" charset="-127"/>
                        <a:ea typeface="프리젠테이션 5 Medium" pitchFamily="2" charset="-127"/>
                      </a:rPr>
                      <a:t>data</a:t>
                    </a:r>
                    <a:endParaRPr lang="ko-KR" altLang="en-US" sz="1500" dirty="0">
                      <a:latin typeface="프리젠테이션 5 Medium" pitchFamily="2" charset="-127"/>
                      <a:ea typeface="프리젠테이션 5 Medium" pitchFamily="2" charset="-127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C9A66BE-7F00-61C8-BABB-D7D436D1D5C1}"/>
                    </a:ext>
                  </a:extLst>
                </p:cNvPr>
                <p:cNvSpPr txBox="1"/>
                <p:nvPr/>
              </p:nvSpPr>
              <p:spPr>
                <a:xfrm>
                  <a:off x="3707989" y="2526856"/>
                  <a:ext cx="1087202" cy="441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latin typeface="프리젠테이션 5 Medium" pitchFamily="2" charset="-127"/>
                      <a:ea typeface="프리젠테이션 5 Medium" pitchFamily="2" charset="-127"/>
                    </a:rPr>
                    <a:t>label</a:t>
                  </a:r>
                  <a:endParaRPr lang="ko-KR" altLang="en-US" sz="1500" dirty="0"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6ABD29F-ECB0-E8D8-123F-77F4631173D6}"/>
                  </a:ext>
                </a:extLst>
              </p:cNvPr>
              <p:cNvSpPr/>
              <p:nvPr/>
            </p:nvSpPr>
            <p:spPr>
              <a:xfrm>
                <a:off x="2772882" y="4150301"/>
                <a:ext cx="977900" cy="5450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고양이 </a:t>
                </a:r>
                <a:endPara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84CE00C-D5BE-41CA-AF2C-25FCB9116B31}"/>
                </a:ext>
              </a:extLst>
            </p:cNvPr>
            <p:cNvSpPr/>
            <p:nvPr/>
          </p:nvSpPr>
          <p:spPr>
            <a:xfrm>
              <a:off x="4894046" y="3464928"/>
              <a:ext cx="1541253" cy="78212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Model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D3F7668-E4B0-2B8E-3F01-412E33DF8492}"/>
                </a:ext>
              </a:extLst>
            </p:cNvPr>
            <p:cNvCxnSpPr>
              <a:cxnSpLocks/>
            </p:cNvCxnSpPr>
            <p:nvPr/>
          </p:nvCxnSpPr>
          <p:spPr>
            <a:xfrm>
              <a:off x="6546850" y="3793198"/>
              <a:ext cx="1714500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0F605CE-0041-338E-B4F5-2C1164C9A6D2}"/>
                </a:ext>
              </a:extLst>
            </p:cNvPr>
            <p:cNvSpPr/>
            <p:nvPr/>
          </p:nvSpPr>
          <p:spPr>
            <a:xfrm>
              <a:off x="2613547" y="3092450"/>
              <a:ext cx="1276350" cy="22733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9089EA9-14EE-EC7B-FBE6-1F5AAD69B58E}"/>
                </a:ext>
              </a:extLst>
            </p:cNvPr>
            <p:cNvGrpSpPr/>
            <p:nvPr/>
          </p:nvGrpSpPr>
          <p:grpSpPr>
            <a:xfrm>
              <a:off x="8467203" y="2898558"/>
              <a:ext cx="1111250" cy="2467192"/>
              <a:chOff x="8522690" y="2881468"/>
              <a:chExt cx="1111250" cy="246719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5B42A48A-01D4-4618-FD21-57F3E5FBBED4}"/>
                  </a:ext>
                </a:extLst>
              </p:cNvPr>
              <p:cNvGrpSpPr/>
              <p:nvPr/>
            </p:nvGrpSpPr>
            <p:grpSpPr>
              <a:xfrm>
                <a:off x="8522690" y="2881468"/>
                <a:ext cx="1111250" cy="2097860"/>
                <a:chOff x="8399491" y="3175914"/>
                <a:chExt cx="1111250" cy="2126059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8A977B5-6F41-FE1D-1640-60D28CA6EB48}"/>
                    </a:ext>
                  </a:extLst>
                </p:cNvPr>
                <p:cNvSpPr/>
                <p:nvPr/>
              </p:nvSpPr>
              <p:spPr>
                <a:xfrm>
                  <a:off x="8399491" y="3682085"/>
                  <a:ext cx="1111250" cy="161988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7C8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고양이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0.8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FF7C8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----------</a:t>
                  </a:r>
                </a:p>
                <a:p>
                  <a:pPr algn="ctr"/>
                  <a:r>
                    <a:rPr lang="ko-KR" altLang="en-US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강아지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0.1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FF7C8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----------</a:t>
                  </a:r>
                </a:p>
                <a:p>
                  <a:pPr algn="ctr"/>
                  <a:r>
                    <a:rPr lang="ko-KR" altLang="en-US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개구리 </a:t>
                  </a:r>
                  <a:r>
                    <a:rPr lang="en-US" altLang="ko-KR" dirty="0">
                      <a:solidFill>
                        <a:sysClr val="windowText" lastClr="000000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0.1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33FE42E-F287-E0DE-7250-182B6D792763}"/>
                    </a:ext>
                  </a:extLst>
                </p:cNvPr>
                <p:cNvSpPr txBox="1"/>
                <p:nvPr/>
              </p:nvSpPr>
              <p:spPr>
                <a:xfrm>
                  <a:off x="8502678" y="3175914"/>
                  <a:ext cx="904875" cy="327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latin typeface="프리젠테이션 5 Medium" pitchFamily="2" charset="-127"/>
                      <a:ea typeface="프리젠테이션 5 Medium" pitchFamily="2" charset="-127"/>
                    </a:rPr>
                    <a:t>output</a:t>
                  </a:r>
                  <a:endParaRPr lang="ko-KR" altLang="en-US" sz="1500" dirty="0"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  <p:sp>
            <p:nvSpPr>
              <p:cNvPr id="38" name="화살표: 위로 굽음 37">
                <a:extLst>
                  <a:ext uri="{FF2B5EF4-FFF2-40B4-BE49-F238E27FC236}">
                    <a16:creationId xmlns:a16="http://schemas.microsoft.com/office/drawing/2014/main" id="{6FD60567-458B-497F-4927-B41B5260CAC5}"/>
                  </a:ext>
                </a:extLst>
              </p:cNvPr>
              <p:cNvSpPr/>
              <p:nvPr/>
            </p:nvSpPr>
            <p:spPr>
              <a:xfrm rot="5400000">
                <a:off x="8581396" y="4968249"/>
                <a:ext cx="240373" cy="262535"/>
              </a:xfrm>
              <a:prstGeom prst="bentUpArrow">
                <a:avLst>
                  <a:gd name="adj1" fmla="val 32925"/>
                  <a:gd name="adj2" fmla="val 34468"/>
                  <a:gd name="adj3" fmla="val 35110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E910C3-24B9-E0B9-54D4-369840AC8153}"/>
                  </a:ext>
                </a:extLst>
              </p:cNvPr>
              <p:cNvSpPr txBox="1"/>
              <p:nvPr/>
            </p:nvSpPr>
            <p:spPr>
              <a:xfrm>
                <a:off x="8823970" y="4979328"/>
                <a:ext cx="7544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프리젠테이션 5 Medium" pitchFamily="2" charset="-127"/>
                    <a:ea typeface="프리젠테이션 5 Medium" pitchFamily="2" charset="-127"/>
                  </a:rPr>
                  <a:t>고양이</a:t>
                </a: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0EF938F-140A-E652-353F-7A6969D8809E}"/>
                </a:ext>
              </a:extLst>
            </p:cNvPr>
            <p:cNvSpPr/>
            <p:nvPr/>
          </p:nvSpPr>
          <p:spPr>
            <a:xfrm>
              <a:off x="8372900" y="2831491"/>
              <a:ext cx="1328941" cy="26376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5F525EAD-96A1-0C82-4C1D-6A23066EC1C2}"/>
                </a:ext>
              </a:extLst>
            </p:cNvPr>
            <p:cNvCxnSpPr>
              <a:stCxn id="32" idx="2"/>
              <a:endCxn id="34" idx="2"/>
            </p:cNvCxnSpPr>
            <p:nvPr/>
          </p:nvCxnSpPr>
          <p:spPr>
            <a:xfrm rot="16200000" flipH="1">
              <a:off x="6092865" y="2524606"/>
              <a:ext cx="103362" cy="5785649"/>
            </a:xfrm>
            <a:prstGeom prst="bentConnector3">
              <a:avLst>
                <a:gd name="adj1" fmla="val 321164"/>
              </a:avLst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DCA1F7-1A68-2AF2-D1BF-3A984477D04F}"/>
                </a:ext>
              </a:extLst>
            </p:cNvPr>
            <p:cNvSpPr/>
            <p:nvPr/>
          </p:nvSpPr>
          <p:spPr>
            <a:xfrm>
              <a:off x="10097357" y="3128904"/>
              <a:ext cx="1674411" cy="1814565"/>
            </a:xfrm>
            <a:prstGeom prst="roundRect">
              <a:avLst/>
            </a:prstGeom>
            <a:solidFill>
              <a:schemeClr val="bg1">
                <a:alpha val="56000"/>
              </a:scheme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실제 </a:t>
              </a:r>
              <a:r>
                <a:rPr lang="en-US" altLang="ko-KR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label</a:t>
              </a:r>
              <a:r>
                <a:rPr lang="ko-KR" altLang="en-US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간의</a:t>
              </a:r>
              <a:endPara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loss </a:t>
              </a:r>
              <a:r>
                <a:rPr lang="ko-KR" altLang="en-US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계산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7403502-5241-69E3-1AEE-4C13365C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1C71A-B380-3899-06BC-366D8E8E3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02" y="1825624"/>
            <a:ext cx="10515600" cy="46211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/>
              <a:t>예측값과</a:t>
            </a:r>
            <a:r>
              <a:rPr lang="ko-KR" altLang="en-US" sz="2000" dirty="0"/>
              <a:t> 정답 라벨 간의 </a:t>
            </a:r>
            <a:r>
              <a:rPr lang="ko-KR" altLang="en-US" sz="2000" dirty="0">
                <a:highlight>
                  <a:srgbClr val="BDE1F8"/>
                </a:highlight>
              </a:rPr>
              <a:t>차이</a:t>
            </a:r>
            <a:r>
              <a:rPr lang="en-US" altLang="ko-KR" sz="2000" dirty="0">
                <a:highlight>
                  <a:srgbClr val="BDE1F8"/>
                </a:highlight>
              </a:rPr>
              <a:t>(loss) </a:t>
            </a:r>
            <a:r>
              <a:rPr lang="ko-KR" altLang="en-US" sz="2000" dirty="0">
                <a:highlight>
                  <a:srgbClr val="BDE1F8"/>
                </a:highlight>
              </a:rPr>
              <a:t>최소화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823DD50-F7DE-EC84-4980-AFD50212A170}"/>
              </a:ext>
            </a:extLst>
          </p:cNvPr>
          <p:cNvGrpSpPr/>
          <p:nvPr/>
        </p:nvGrpSpPr>
        <p:grpSpPr>
          <a:xfrm>
            <a:off x="6584417" y="4674836"/>
            <a:ext cx="5244860" cy="1644770"/>
            <a:chOff x="6584417" y="4674836"/>
            <a:chExt cx="5244860" cy="164477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C81156E-977F-B00F-C20E-C226901550D1}"/>
                </a:ext>
              </a:extLst>
            </p:cNvPr>
            <p:cNvGrpSpPr/>
            <p:nvPr/>
          </p:nvGrpSpPr>
          <p:grpSpPr>
            <a:xfrm>
              <a:off x="6584417" y="4674836"/>
              <a:ext cx="5244860" cy="1644770"/>
              <a:chOff x="6584417" y="4674836"/>
              <a:chExt cx="5244860" cy="164477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0392D6-3087-2C27-133C-4865A62AAB7D}"/>
                  </a:ext>
                </a:extLst>
              </p:cNvPr>
              <p:cNvSpPr txBox="1"/>
              <p:nvPr/>
            </p:nvSpPr>
            <p:spPr>
              <a:xfrm>
                <a:off x="6670680" y="4789151"/>
                <a:ext cx="51585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프리젠테이션 5 Medium" pitchFamily="2" charset="-127"/>
                    <a:ea typeface="프리젠테이션 5 Medium" pitchFamily="2" charset="-127"/>
                  </a:rPr>
                  <a:t>output</a:t>
                </a:r>
                <a:r>
                  <a:rPr lang="ko-KR" altLang="en-US" dirty="0">
                    <a:latin typeface="프리젠테이션 5 Medium" pitchFamily="2" charset="-127"/>
                    <a:ea typeface="프리젠테이션 5 Medium" pitchFamily="2" charset="-127"/>
                  </a:rPr>
                  <a:t> </a:t>
                </a:r>
                <a:r>
                  <a:rPr lang="en-US" altLang="ko-KR" dirty="0">
                    <a:latin typeface="프리젠테이션 5 Medium" pitchFamily="2" charset="-127"/>
                    <a:ea typeface="프리젠테이션 5 Medium" pitchFamily="2" charset="-127"/>
                  </a:rPr>
                  <a:t>:</a:t>
                </a:r>
                <a:r>
                  <a:rPr lang="ko-KR" altLang="en-US" dirty="0">
                    <a:latin typeface="프리젠테이션 5 Medium" pitchFamily="2" charset="-127"/>
                    <a:ea typeface="프리젠테이션 5 Medium" pitchFamily="2" charset="-127"/>
                  </a:rPr>
                  <a:t> </a:t>
                </a:r>
                <a:r>
                  <a:rPr lang="en-US" altLang="ko-KR" dirty="0">
                    <a:latin typeface="프리젠테이션 5 Medium" pitchFamily="2" charset="-127"/>
                    <a:ea typeface="프리젠테이션 5 Medium" pitchFamily="2" charset="-127"/>
                  </a:rPr>
                  <a:t>[0.8, 0.1, 0.1]</a:t>
                </a:r>
              </a:p>
              <a:p>
                <a:r>
                  <a:rPr lang="en-US" altLang="ko-KR" dirty="0">
                    <a:latin typeface="프리젠테이션 5 Medium" pitchFamily="2" charset="-127"/>
                    <a:ea typeface="프리젠테이션 5 Medium" pitchFamily="2" charset="-127"/>
                  </a:rPr>
                  <a:t>label : [ 1.0, 0.0, 0.0 ]</a:t>
                </a:r>
              </a:p>
              <a:p>
                <a:r>
                  <a:rPr lang="en-US" altLang="ko-KR" dirty="0">
                    <a:latin typeface="프리젠테이션 5 Medium" pitchFamily="2" charset="-127"/>
                    <a:ea typeface="프리젠테이션 5 Medium" pitchFamily="2" charset="-127"/>
                  </a:rPr>
                  <a:t>cross-entropy loss :</a:t>
                </a:r>
              </a:p>
              <a:p>
                <a:r>
                  <a:rPr lang="en-US" altLang="ko-KR" dirty="0">
                    <a:latin typeface="프리젠테이션 5 Medium" pitchFamily="2" charset="-127"/>
                    <a:ea typeface="프리젠테이션 5 Medium" pitchFamily="2" charset="-127"/>
                  </a:rPr>
                  <a:t> -(1×log(0.8) + 0×log(0.1) + 0×log(0.1))</a:t>
                </a:r>
              </a:p>
              <a:p>
                <a:r>
                  <a:rPr lang="en-US" altLang="ko-KR" dirty="0">
                    <a:latin typeface="프리젠테이션 5 Medium" pitchFamily="2" charset="-127"/>
                    <a:ea typeface="프리젠테이션 5 Medium" pitchFamily="2" charset="-127"/>
                  </a:rPr>
                  <a:t>= 0.22</a:t>
                </a:r>
              </a:p>
            </p:txBody>
          </p:sp>
          <p:sp>
            <p:nvSpPr>
              <p:cNvPr id="50" name="설명선: 선 49">
                <a:extLst>
                  <a:ext uri="{FF2B5EF4-FFF2-40B4-BE49-F238E27FC236}">
                    <a16:creationId xmlns:a16="http://schemas.microsoft.com/office/drawing/2014/main" id="{7114F51D-F7AB-EE18-DA1B-F1F91AED2417}"/>
                  </a:ext>
                </a:extLst>
              </p:cNvPr>
              <p:cNvSpPr/>
              <p:nvPr/>
            </p:nvSpPr>
            <p:spPr>
              <a:xfrm>
                <a:off x="6584417" y="4674836"/>
                <a:ext cx="5187351" cy="1644770"/>
              </a:xfrm>
              <a:prstGeom prst="borderCallout1">
                <a:avLst>
                  <a:gd name="adj1" fmla="val 28191"/>
                  <a:gd name="adj2" fmla="val -129"/>
                  <a:gd name="adj3" fmla="val -13024"/>
                  <a:gd name="adj4" fmla="val -25251"/>
                </a:avLst>
              </a:prstGeom>
              <a:noFill/>
              <a:ln w="285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pic>
          <p:nvPicPr>
            <p:cNvPr id="1026" name="Picture 2" descr="딥러닝/Transformer] 크로스 엔트로피(Cross-Entropy), 손실 함수 계산 방법">
              <a:extLst>
                <a:ext uri="{FF2B5EF4-FFF2-40B4-BE49-F238E27FC236}">
                  <a16:creationId xmlns:a16="http://schemas.microsoft.com/office/drawing/2014/main" id="{AA2673A3-571F-447C-49A6-A27E3C375F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7" t="22753" r="9530" b="23468"/>
            <a:stretch>
              <a:fillRect/>
            </a:stretch>
          </p:blipFill>
          <p:spPr bwMode="auto">
            <a:xfrm>
              <a:off x="9044559" y="4762567"/>
              <a:ext cx="2655320" cy="662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F31002E-7DD6-B729-B286-A88C70C7D686}"/>
              </a:ext>
            </a:extLst>
          </p:cNvPr>
          <p:cNvSpPr/>
          <p:nvPr/>
        </p:nvSpPr>
        <p:spPr>
          <a:xfrm>
            <a:off x="6219053" y="726564"/>
            <a:ext cx="624410" cy="1361139"/>
          </a:xfrm>
          <a:prstGeom prst="flowChartProcess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task head </a:t>
            </a: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3BCD0F6E-E83E-C3A1-40BD-F65C74B2F2CF}"/>
              </a:ext>
            </a:extLst>
          </p:cNvPr>
          <p:cNvSpPr/>
          <p:nvPr/>
        </p:nvSpPr>
        <p:spPr>
          <a:xfrm rot="5400000">
            <a:off x="4047814" y="1090122"/>
            <a:ext cx="1470211" cy="624409"/>
          </a:xfrm>
          <a:prstGeom prst="trapezoid">
            <a:avLst>
              <a:gd name="adj" fmla="val 49406"/>
            </a:avLst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encoder</a:t>
            </a:r>
            <a:endParaRPr lang="ko-KR" altLang="en-US" sz="1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940E2B-DCA6-5545-3AAD-F49C46303B04}"/>
              </a:ext>
            </a:extLst>
          </p:cNvPr>
          <p:cNvCxnSpPr>
            <a:cxnSpLocks/>
          </p:cNvCxnSpPr>
          <p:nvPr/>
        </p:nvCxnSpPr>
        <p:spPr>
          <a:xfrm>
            <a:off x="5152274" y="1402327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FCFC1-76E3-7503-6508-4EA07F683CE2}"/>
              </a:ext>
            </a:extLst>
          </p:cNvPr>
          <p:cNvCxnSpPr>
            <a:cxnSpLocks/>
          </p:cNvCxnSpPr>
          <p:nvPr/>
        </p:nvCxnSpPr>
        <p:spPr>
          <a:xfrm>
            <a:off x="5914274" y="1408677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742F39-8E2D-EE7A-929A-E72F8BBA8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72317"/>
              </p:ext>
            </p:extLst>
          </p:nvPr>
        </p:nvGraphicFramePr>
        <p:xfrm>
          <a:off x="5463233" y="726564"/>
          <a:ext cx="376951" cy="13234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951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156753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61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D0094-4DEB-AF2B-4D46-FEB255FB1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8FF42-392A-5BD0-CCEA-F114C1A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and labeling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4BDC2-AEDD-E3FA-6A11-A4B49A5CA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36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A57BF5-3F8F-4990-9BF2-2E9A0A32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74" y="3052558"/>
            <a:ext cx="2255425" cy="225542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DB0621-77F5-A7A5-3E73-7B77C3E57F8B}"/>
              </a:ext>
            </a:extLst>
          </p:cNvPr>
          <p:cNvGrpSpPr/>
          <p:nvPr/>
        </p:nvGrpSpPr>
        <p:grpSpPr>
          <a:xfrm>
            <a:off x="939800" y="2788974"/>
            <a:ext cx="2255425" cy="2519010"/>
            <a:chOff x="838200" y="2530415"/>
            <a:chExt cx="2255425" cy="25190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F9FA10F-B079-BD01-C654-13E82AF55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794000"/>
              <a:ext cx="2255425" cy="22554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EF2872-BEEA-63EC-6D06-C046D79B2E3D}"/>
                </a:ext>
              </a:extLst>
            </p:cNvPr>
            <p:cNvSpPr txBox="1"/>
            <p:nvPr/>
          </p:nvSpPr>
          <p:spPr>
            <a:xfrm>
              <a:off x="1604515" y="2530415"/>
              <a:ext cx="68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data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0ACA06-C8CC-FDF3-D2DC-9BF5AB8651D6}"/>
              </a:ext>
            </a:extLst>
          </p:cNvPr>
          <p:cNvGrpSpPr/>
          <p:nvPr/>
        </p:nvGrpSpPr>
        <p:grpSpPr>
          <a:xfrm>
            <a:off x="3848373" y="2791341"/>
            <a:ext cx="1092680" cy="1825999"/>
            <a:chOff x="3746773" y="2532782"/>
            <a:chExt cx="1092680" cy="1825999"/>
          </a:xfrm>
        </p:grpSpPr>
        <p:sp>
          <p:nvSpPr>
            <p:cNvPr id="7" name="설명선: 굽은 선 6">
              <a:extLst>
                <a:ext uri="{FF2B5EF4-FFF2-40B4-BE49-F238E27FC236}">
                  <a16:creationId xmlns:a16="http://schemas.microsoft.com/office/drawing/2014/main" id="{74A91314-8A9A-F76F-30EB-21515033B69B}"/>
                </a:ext>
              </a:extLst>
            </p:cNvPr>
            <p:cNvSpPr/>
            <p:nvPr/>
          </p:nvSpPr>
          <p:spPr>
            <a:xfrm>
              <a:off x="3746773" y="3754932"/>
              <a:ext cx="1092680" cy="60384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6548"/>
                <a:gd name="adj6" fmla="val -6350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고양이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44380A-4B45-4663-22CE-BFC073A98690}"/>
                </a:ext>
              </a:extLst>
            </p:cNvPr>
            <p:cNvSpPr txBox="1"/>
            <p:nvPr/>
          </p:nvSpPr>
          <p:spPr>
            <a:xfrm>
              <a:off x="3993416" y="2532782"/>
              <a:ext cx="68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label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CE3B92-E646-79F3-C7E6-F3019A1EB4FD}"/>
              </a:ext>
            </a:extLst>
          </p:cNvPr>
          <p:cNvSpPr txBox="1"/>
          <p:nvPr/>
        </p:nvSpPr>
        <p:spPr>
          <a:xfrm>
            <a:off x="7311163" y="2786607"/>
            <a:ext cx="68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data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B4C43E-B2B8-2F83-49A5-0F472E2A5B75}"/>
              </a:ext>
            </a:extLst>
          </p:cNvPr>
          <p:cNvCxnSpPr/>
          <p:nvPr/>
        </p:nvCxnSpPr>
        <p:spPr>
          <a:xfrm flipH="1">
            <a:off x="5645510" y="2742967"/>
            <a:ext cx="753373" cy="256501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22E610-C290-53CA-F346-715B400D95D3}"/>
              </a:ext>
            </a:extLst>
          </p:cNvPr>
          <p:cNvGrpSpPr/>
          <p:nvPr/>
        </p:nvGrpSpPr>
        <p:grpSpPr>
          <a:xfrm>
            <a:off x="8989787" y="2855110"/>
            <a:ext cx="2255425" cy="2519010"/>
            <a:chOff x="838200" y="2530415"/>
            <a:chExt cx="2255425" cy="251901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A8C747D-D97A-EFF4-AA70-6D258357B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794000"/>
              <a:ext cx="2255425" cy="22554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B3FACE-4555-A96A-637B-573DF5F217FC}"/>
                </a:ext>
              </a:extLst>
            </p:cNvPr>
            <p:cNvSpPr txBox="1"/>
            <p:nvPr/>
          </p:nvSpPr>
          <p:spPr>
            <a:xfrm>
              <a:off x="1604515" y="2530415"/>
              <a:ext cx="68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data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6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4C7F5-1C83-4A1B-E5D4-446752AB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8E47D-E025-B885-E633-D62FA79BD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984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Background</a:t>
            </a:r>
          </a:p>
          <a:p>
            <a:pPr marL="0" indent="0">
              <a:buNone/>
            </a:pP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	1-1 supervised learning</a:t>
            </a:r>
          </a:p>
          <a:p>
            <a:pPr marL="0" indent="0">
              <a:buNone/>
            </a:pP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	1-2  latent vector</a:t>
            </a:r>
          </a:p>
          <a:p>
            <a:pPr marL="0" indent="0">
              <a:buNone/>
            </a:pP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	1-3 data and labeling</a:t>
            </a: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Self supervised learning</a:t>
            </a:r>
          </a:p>
          <a:p>
            <a:pPr marL="0" indent="0">
              <a:buNone/>
            </a:pP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	2-1 signal</a:t>
            </a:r>
          </a:p>
          <a:p>
            <a:pPr marL="0" indent="0">
              <a:buNone/>
            </a:pP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	2-2 Self supervised learning</a:t>
            </a:r>
          </a:p>
          <a:p>
            <a:pPr marL="0" indent="0">
              <a:buNone/>
            </a:pP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	2-3 pretext task</a:t>
            </a:r>
          </a:p>
          <a:p>
            <a:pPr marL="0" indent="0">
              <a:buNone/>
            </a:pP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	2-4 downstream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task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8D291F-E97C-6AB6-005A-8C3CCB392760}"/>
              </a:ext>
            </a:extLst>
          </p:cNvPr>
          <p:cNvSpPr txBox="1">
            <a:spLocks/>
          </p:cNvSpPr>
          <p:nvPr/>
        </p:nvSpPr>
        <p:spPr>
          <a:xfrm>
            <a:off x="6333228" y="1825625"/>
            <a:ext cx="3983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프리젠테이션 5 Medium" pitchFamily="2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Examples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프리젠테이션 5 Medium" pitchFamily="2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3-1 </a:t>
            </a:r>
            <a:r>
              <a:rPr lang="en-US" altLang="ko-KR" sz="2000" dirty="0">
                <a:latin typeface="프리젠테이션 5 Medium" pitchFamily="2" charset="-127"/>
                <a:ea typeface="프리젠테이션 5 Medium" pitchFamily="2" charset="-127"/>
              </a:rPr>
              <a:t>Rotation Task</a:t>
            </a:r>
            <a:endParaRPr lang="en-US" altLang="ko-KR" sz="2000" dirty="0">
              <a:latin typeface="프리젠테이션 5 Medium" pitchFamily="2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프리젠테이션 5 Medium" pitchFamily="2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3-2 </a:t>
            </a:r>
            <a:r>
              <a:rPr lang="en-US" altLang="ko-KR" sz="2000" dirty="0" err="1">
                <a:latin typeface="프리젠테이션 5 Medium" pitchFamily="2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SimCLR</a:t>
            </a:r>
            <a:endParaRPr lang="en-US" altLang="ko-KR" sz="2000" dirty="0">
              <a:latin typeface="프리젠테이션 5 Medium" pitchFamily="2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>
                <a:latin typeface="프리젠테이션 5 Medium" pitchFamily="2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3-3 MAE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프리젠테이션 5 Medium" pitchFamily="2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프리젠테이션 5 Medium" pitchFamily="2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4. Conclusion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프리젠테이션 5 Medium" pitchFamily="2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프리젠테이션 5 Medium" pitchFamily="2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5. C</a:t>
            </a:r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ode practice</a:t>
            </a:r>
            <a:endParaRPr lang="en-US" altLang="ko-KR" dirty="0">
              <a:latin typeface="프리젠테이션 5 Medium" pitchFamily="2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5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D250-0AF4-BE1C-F005-94114123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Self supervised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B6E08-CAFB-8B14-064B-F373292AC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어떻게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C8EF6F-0FCE-EDCB-B057-46668AFA9BFB}"/>
              </a:ext>
            </a:extLst>
          </p:cNvPr>
          <p:cNvGrpSpPr/>
          <p:nvPr/>
        </p:nvGrpSpPr>
        <p:grpSpPr>
          <a:xfrm>
            <a:off x="293352" y="2604997"/>
            <a:ext cx="11605296" cy="3074254"/>
            <a:chOff x="160457" y="2545532"/>
            <a:chExt cx="11605296" cy="307425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4FB5F0-F8D1-C682-626B-930ED4510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457" y="2545532"/>
              <a:ext cx="3003533" cy="300353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AA2DD6-0A8C-888C-4111-39E72DBD0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410" y="2545532"/>
              <a:ext cx="3003533" cy="3003533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C0F82CD1-1BB3-B8E1-2B93-57FE120A4509}"/>
                </a:ext>
              </a:extLst>
            </p:cNvPr>
            <p:cNvSpPr/>
            <p:nvPr/>
          </p:nvSpPr>
          <p:spPr>
            <a:xfrm>
              <a:off x="2827430" y="3429000"/>
              <a:ext cx="1496540" cy="904336"/>
            </a:xfrm>
            <a:prstGeom prst="rightArrow">
              <a:avLst>
                <a:gd name="adj1" fmla="val 65789"/>
                <a:gd name="adj2" fmla="val 50000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masking</a:t>
              </a:r>
              <a:endParaRPr lang="ko-KR" altLang="en-US" sz="2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28F0D838-611F-3E8F-D2ED-F761838D2743}"/>
                </a:ext>
              </a:extLst>
            </p:cNvPr>
            <p:cNvSpPr/>
            <p:nvPr/>
          </p:nvSpPr>
          <p:spPr>
            <a:xfrm>
              <a:off x="6654383" y="3347843"/>
              <a:ext cx="2444397" cy="904336"/>
            </a:xfrm>
            <a:prstGeom prst="rightArrow">
              <a:avLst>
                <a:gd name="adj1" fmla="val 65789"/>
                <a:gd name="adj2" fmla="val 50000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reconstruction</a:t>
              </a:r>
              <a:endParaRPr lang="ko-KR" altLang="en-US" sz="2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F14B988-E12E-89C6-7420-982E3677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2220" y="2616253"/>
              <a:ext cx="3003533" cy="3003533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17B1A2-DAAF-581D-CE73-03DD4A633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66243"/>
              </p:ext>
            </p:extLst>
          </p:nvPr>
        </p:nvGraphicFramePr>
        <p:xfrm>
          <a:off x="4548996" y="2863970"/>
          <a:ext cx="2173856" cy="256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464">
                  <a:extLst>
                    <a:ext uri="{9D8B030D-6E8A-4147-A177-3AD203B41FA5}">
                      <a16:colId xmlns:a16="http://schemas.microsoft.com/office/drawing/2014/main" val="2354223001"/>
                    </a:ext>
                  </a:extLst>
                </a:gridCol>
                <a:gridCol w="543464">
                  <a:extLst>
                    <a:ext uri="{9D8B030D-6E8A-4147-A177-3AD203B41FA5}">
                      <a16:colId xmlns:a16="http://schemas.microsoft.com/office/drawing/2014/main" val="1353035137"/>
                    </a:ext>
                  </a:extLst>
                </a:gridCol>
                <a:gridCol w="543464">
                  <a:extLst>
                    <a:ext uri="{9D8B030D-6E8A-4147-A177-3AD203B41FA5}">
                      <a16:colId xmlns:a16="http://schemas.microsoft.com/office/drawing/2014/main" val="1852666245"/>
                    </a:ext>
                  </a:extLst>
                </a:gridCol>
                <a:gridCol w="543464">
                  <a:extLst>
                    <a:ext uri="{9D8B030D-6E8A-4147-A177-3AD203B41FA5}">
                      <a16:colId xmlns:a16="http://schemas.microsoft.com/office/drawing/2014/main" val="2585527332"/>
                    </a:ext>
                  </a:extLst>
                </a:gridCol>
              </a:tblGrid>
              <a:tr h="64123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761358"/>
                  </a:ext>
                </a:extLst>
              </a:tr>
              <a:tr h="64123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2795636"/>
                  </a:ext>
                </a:extLst>
              </a:tr>
              <a:tr h="64123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303282"/>
                  </a:ext>
                </a:extLst>
              </a:tr>
              <a:tr h="64123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759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000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3E983-DA83-4EE1-F8B0-42FD3EC3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B431F9-4056-D339-3633-A0D0518B5E4B}"/>
              </a:ext>
            </a:extLst>
          </p:cNvPr>
          <p:cNvSpPr/>
          <p:nvPr/>
        </p:nvSpPr>
        <p:spPr>
          <a:xfrm>
            <a:off x="5245134" y="3570056"/>
            <a:ext cx="1541253" cy="78212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Model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580ADBE-018F-0563-6907-45D06B408988}"/>
              </a:ext>
            </a:extLst>
          </p:cNvPr>
          <p:cNvSpPr/>
          <p:nvPr/>
        </p:nvSpPr>
        <p:spPr>
          <a:xfrm>
            <a:off x="9908808" y="2998250"/>
            <a:ext cx="1674411" cy="1814565"/>
          </a:xfrm>
          <a:prstGeom prst="roundRect">
            <a:avLst/>
          </a:prstGeom>
          <a:solidFill>
            <a:schemeClr val="bg1">
              <a:alpha val="56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원본 </a:t>
            </a:r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data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자체에서</a:t>
            </a:r>
            <a:endParaRPr lang="en-US" altLang="ko-KR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loss </a:t>
            </a:r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계산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710F2F-E9C6-DC7E-87E0-16B7EBD2B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Self supervised learning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815495-66A4-7B72-8795-5A341DE0E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63" y="3312174"/>
            <a:ext cx="1672735" cy="1672735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6BC49011-1EB2-577F-7860-F0E7BEB49F88}"/>
              </a:ext>
            </a:extLst>
          </p:cNvPr>
          <p:cNvGrpSpPr/>
          <p:nvPr/>
        </p:nvGrpSpPr>
        <p:grpSpPr>
          <a:xfrm>
            <a:off x="832756" y="2947128"/>
            <a:ext cx="1607135" cy="2065645"/>
            <a:chOff x="838200" y="2429530"/>
            <a:chExt cx="2255425" cy="282381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0238D12-E0A8-DC18-363A-B1C6E65CD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997924"/>
              <a:ext cx="2255425" cy="225542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499F8E-B0B6-FE93-3C73-76448FFB1770}"/>
                </a:ext>
              </a:extLst>
            </p:cNvPr>
            <p:cNvSpPr txBox="1"/>
            <p:nvPr/>
          </p:nvSpPr>
          <p:spPr>
            <a:xfrm>
              <a:off x="1475780" y="2429530"/>
              <a:ext cx="980261" cy="441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data</a:t>
              </a:r>
              <a:endParaRPr lang="ko-KR" altLang="en-US" sz="1500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6AD776-D529-7282-FA53-E930FF35CCBD}"/>
              </a:ext>
            </a:extLst>
          </p:cNvPr>
          <p:cNvGrpSpPr/>
          <p:nvPr/>
        </p:nvGrpSpPr>
        <p:grpSpPr>
          <a:xfrm>
            <a:off x="998148" y="2768883"/>
            <a:ext cx="7349754" cy="2273300"/>
            <a:chOff x="998148" y="2768883"/>
            <a:chExt cx="7349754" cy="22733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5FF5C9E-9450-D6A7-E2A6-2651B675D83C}"/>
                </a:ext>
              </a:extLst>
            </p:cNvPr>
            <p:cNvSpPr/>
            <p:nvPr/>
          </p:nvSpPr>
          <p:spPr>
            <a:xfrm>
              <a:off x="998148" y="2768883"/>
              <a:ext cx="1276350" cy="2273300"/>
            </a:xfrm>
            <a:prstGeom prst="rect">
              <a:avLst/>
            </a:prstGeom>
            <a:noFill/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97BCEA2-5D6F-CB38-5E24-3A46DF300756}"/>
                </a:ext>
              </a:extLst>
            </p:cNvPr>
            <p:cNvCxnSpPr>
              <a:cxnSpLocks/>
            </p:cNvCxnSpPr>
            <p:nvPr/>
          </p:nvCxnSpPr>
          <p:spPr>
            <a:xfrm>
              <a:off x="2254657" y="3915756"/>
              <a:ext cx="804845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E666012-F878-9D5A-B715-F7C9EFCB514E}"/>
                </a:ext>
              </a:extLst>
            </p:cNvPr>
            <p:cNvCxnSpPr>
              <a:cxnSpLocks/>
            </p:cNvCxnSpPr>
            <p:nvPr/>
          </p:nvCxnSpPr>
          <p:spPr>
            <a:xfrm>
              <a:off x="4301706" y="3915756"/>
              <a:ext cx="822385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405B1E1-AD82-AB79-3C07-D46CA76154D8}"/>
                </a:ext>
              </a:extLst>
            </p:cNvPr>
            <p:cNvCxnSpPr>
              <a:cxnSpLocks/>
            </p:cNvCxnSpPr>
            <p:nvPr/>
          </p:nvCxnSpPr>
          <p:spPr>
            <a:xfrm>
              <a:off x="6883464" y="3915756"/>
              <a:ext cx="1464438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BD58B31-0AB0-16F7-80B8-671345DA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95" y="3266000"/>
            <a:ext cx="1718909" cy="17189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B83FC2-A2E7-8292-F716-AF6E71BE4896}"/>
              </a:ext>
            </a:extLst>
          </p:cNvPr>
          <p:cNvSpPr txBox="1"/>
          <p:nvPr/>
        </p:nvSpPr>
        <p:spPr>
          <a:xfrm>
            <a:off x="3180271" y="2808914"/>
            <a:ext cx="985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프리젠테이션 5 Medium" pitchFamily="2" charset="-127"/>
                <a:ea typeface="프리젠테이션 5 Medium" pitchFamily="2" charset="-127"/>
              </a:rPr>
              <a:t>data</a:t>
            </a:r>
          </a:p>
          <a:p>
            <a:pPr algn="ctr"/>
            <a:r>
              <a:rPr lang="en-US" altLang="ko-KR" sz="1500" dirty="0">
                <a:latin typeface="프리젠테이션 5 Medium" pitchFamily="2" charset="-127"/>
                <a:ea typeface="프리젠테이션 5 Medium" pitchFamily="2" charset="-127"/>
              </a:rPr>
              <a:t>masking</a:t>
            </a:r>
            <a:endParaRPr lang="ko-KR" altLang="en-US" sz="15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E94868-53CD-152C-1048-07839E16EC2F}"/>
              </a:ext>
            </a:extLst>
          </p:cNvPr>
          <p:cNvSpPr txBox="1"/>
          <p:nvPr/>
        </p:nvSpPr>
        <p:spPr>
          <a:xfrm>
            <a:off x="8347902" y="2905259"/>
            <a:ext cx="1489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프리젠테이션 5 Medium" pitchFamily="2" charset="-127"/>
                <a:ea typeface="프리젠테이션 5 Medium" pitchFamily="2" charset="-127"/>
              </a:rPr>
              <a:t>reconstruction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B4BC61F-9787-FB2C-241F-A9CBDA5E58B7}"/>
              </a:ext>
            </a:extLst>
          </p:cNvPr>
          <p:cNvGrpSpPr/>
          <p:nvPr/>
        </p:nvGrpSpPr>
        <p:grpSpPr>
          <a:xfrm>
            <a:off x="998148" y="2768883"/>
            <a:ext cx="8756545" cy="2276272"/>
            <a:chOff x="998148" y="2768883"/>
            <a:chExt cx="8756545" cy="227627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0ED29FD-25AB-EBDC-EB6E-FA22D94AF1C2}"/>
                </a:ext>
              </a:extLst>
            </p:cNvPr>
            <p:cNvSpPr/>
            <p:nvPr/>
          </p:nvSpPr>
          <p:spPr>
            <a:xfrm>
              <a:off x="998148" y="2768883"/>
              <a:ext cx="1276350" cy="22762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42B1C90-6BDC-6E59-05B3-C35C927D087B}"/>
                </a:ext>
              </a:extLst>
            </p:cNvPr>
            <p:cNvSpPr/>
            <p:nvPr/>
          </p:nvSpPr>
          <p:spPr>
            <a:xfrm>
              <a:off x="8436738" y="2783588"/>
              <a:ext cx="1317955" cy="224388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4B705D70-7017-17A3-918A-6BFD04443A14}"/>
                </a:ext>
              </a:extLst>
            </p:cNvPr>
            <p:cNvCxnSpPr>
              <a:cxnSpLocks/>
              <a:stCxn id="48" idx="2"/>
              <a:endCxn id="53" idx="2"/>
            </p:cNvCxnSpPr>
            <p:nvPr/>
          </p:nvCxnSpPr>
          <p:spPr>
            <a:xfrm rot="5400000" flipH="1" flipV="1">
              <a:off x="5357179" y="1306619"/>
              <a:ext cx="17679" cy="7459393"/>
            </a:xfrm>
            <a:prstGeom prst="bentConnector3">
              <a:avLst>
                <a:gd name="adj1" fmla="val -1293060"/>
              </a:avLst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8EBFC52-F016-1EBE-0C98-499D73A41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29239"/>
              </p:ext>
            </p:extLst>
          </p:nvPr>
        </p:nvGraphicFramePr>
        <p:xfrm>
          <a:off x="3113182" y="3453869"/>
          <a:ext cx="1129944" cy="1534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486">
                  <a:extLst>
                    <a:ext uri="{9D8B030D-6E8A-4147-A177-3AD203B41FA5}">
                      <a16:colId xmlns:a16="http://schemas.microsoft.com/office/drawing/2014/main" val="2354223001"/>
                    </a:ext>
                  </a:extLst>
                </a:gridCol>
                <a:gridCol w="282486">
                  <a:extLst>
                    <a:ext uri="{9D8B030D-6E8A-4147-A177-3AD203B41FA5}">
                      <a16:colId xmlns:a16="http://schemas.microsoft.com/office/drawing/2014/main" val="1353035137"/>
                    </a:ext>
                  </a:extLst>
                </a:gridCol>
                <a:gridCol w="282486">
                  <a:extLst>
                    <a:ext uri="{9D8B030D-6E8A-4147-A177-3AD203B41FA5}">
                      <a16:colId xmlns:a16="http://schemas.microsoft.com/office/drawing/2014/main" val="1852666245"/>
                    </a:ext>
                  </a:extLst>
                </a:gridCol>
                <a:gridCol w="282486">
                  <a:extLst>
                    <a:ext uri="{9D8B030D-6E8A-4147-A177-3AD203B41FA5}">
                      <a16:colId xmlns:a16="http://schemas.microsoft.com/office/drawing/2014/main" val="2585527332"/>
                    </a:ext>
                  </a:extLst>
                </a:gridCol>
              </a:tblGrid>
              <a:tr h="383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761358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2795636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303282"/>
                  </a:ext>
                </a:extLst>
              </a:tr>
              <a:tr h="383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759227"/>
                  </a:ext>
                </a:extLst>
              </a:tr>
            </a:tbl>
          </a:graphicData>
        </a:graphic>
      </p:graphicFrame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E0F73CDC-39D4-3B88-3FDE-DFFD3A0B4899}"/>
              </a:ext>
            </a:extLst>
          </p:cNvPr>
          <p:cNvSpPr/>
          <p:nvPr/>
        </p:nvSpPr>
        <p:spPr>
          <a:xfrm>
            <a:off x="6596662" y="2092730"/>
            <a:ext cx="624410" cy="1361139"/>
          </a:xfrm>
          <a:prstGeom prst="flowChartProcess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task head </a:t>
            </a: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BC745677-57BF-A2DC-B7E7-76F974513A82}"/>
              </a:ext>
            </a:extLst>
          </p:cNvPr>
          <p:cNvSpPr/>
          <p:nvPr/>
        </p:nvSpPr>
        <p:spPr>
          <a:xfrm rot="5400000">
            <a:off x="4425423" y="2456288"/>
            <a:ext cx="1470211" cy="624409"/>
          </a:xfrm>
          <a:prstGeom prst="trapezoid">
            <a:avLst>
              <a:gd name="adj" fmla="val 49406"/>
            </a:avLst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encoder</a:t>
            </a:r>
            <a:endParaRPr lang="ko-KR" altLang="en-US" sz="1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F267252-62C1-53D6-959A-08B553E05AEF}"/>
              </a:ext>
            </a:extLst>
          </p:cNvPr>
          <p:cNvCxnSpPr>
            <a:cxnSpLocks/>
          </p:cNvCxnSpPr>
          <p:nvPr/>
        </p:nvCxnSpPr>
        <p:spPr>
          <a:xfrm>
            <a:off x="5529883" y="2768493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9A39229-3662-239E-73E9-99C53B861BFE}"/>
              </a:ext>
            </a:extLst>
          </p:cNvPr>
          <p:cNvCxnSpPr>
            <a:cxnSpLocks/>
          </p:cNvCxnSpPr>
          <p:nvPr/>
        </p:nvCxnSpPr>
        <p:spPr>
          <a:xfrm>
            <a:off x="6291883" y="2774843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28EA00-2958-50D2-03A2-7D93DE044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63491"/>
              </p:ext>
            </p:extLst>
          </p:nvPr>
        </p:nvGraphicFramePr>
        <p:xfrm>
          <a:off x="5840842" y="2092730"/>
          <a:ext cx="376951" cy="13234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951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156753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66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A14F4-449D-2397-627D-D1CBE98BD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CC9C375-037C-F3FF-7F64-BAFE7895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7411"/>
              </p:ext>
            </p:extLst>
          </p:nvPr>
        </p:nvGraphicFramePr>
        <p:xfrm>
          <a:off x="8848900" y="1959755"/>
          <a:ext cx="2520000" cy="25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32967525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17143016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584117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318445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61228698"/>
                    </a:ext>
                  </a:extLst>
                </a:gridCol>
              </a:tblGrid>
              <a:tr h="472583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37921"/>
                  </a:ext>
                </a:extLst>
              </a:tr>
              <a:tr h="511854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96625"/>
                  </a:ext>
                </a:extLst>
              </a:tr>
              <a:tr h="511854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73850"/>
                  </a:ext>
                </a:extLst>
              </a:tr>
              <a:tr h="511854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80804"/>
                  </a:ext>
                </a:extLst>
              </a:tr>
              <a:tr h="511854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5467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6CCAE682-4332-E712-E1A1-F98DAB199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45503"/>
              </p:ext>
            </p:extLst>
          </p:nvPr>
        </p:nvGraphicFramePr>
        <p:xfrm>
          <a:off x="8848900" y="1959755"/>
          <a:ext cx="2520000" cy="25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32967525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17143016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584117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318445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61228698"/>
                    </a:ext>
                  </a:extLst>
                </a:gridCol>
              </a:tblGrid>
              <a:tr h="4798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12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9C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7D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9C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38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D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50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0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37921"/>
                  </a:ext>
                </a:extLst>
              </a:tr>
              <a:tr h="4798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58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B0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68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CD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78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CD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90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5A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98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96625"/>
                  </a:ext>
                </a:extLst>
              </a:tr>
              <a:tr h="520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110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118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7D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12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7D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138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5A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148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9C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73850"/>
                  </a:ext>
                </a:extLst>
              </a:tr>
              <a:tr h="520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158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B09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168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76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180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188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D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198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B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80804"/>
                  </a:ext>
                </a:extLst>
              </a:tr>
              <a:tr h="520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208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9C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218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9C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228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9C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rgbClr val="C00000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238</a:t>
                      </a:r>
                      <a:endParaRPr lang="ko-KR" altLang="en-US" sz="1300" dirty="0">
                        <a:solidFill>
                          <a:srgbClr val="C00000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76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250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5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5467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17B2963-AA10-4B00-CC40-A70C6F18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Self supervised learning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32C88BE-F5A0-68DC-CB42-EC7C466B48B5}"/>
              </a:ext>
            </a:extLst>
          </p:cNvPr>
          <p:cNvSpPr/>
          <p:nvPr/>
        </p:nvSpPr>
        <p:spPr>
          <a:xfrm>
            <a:off x="1673729" y="4445648"/>
            <a:ext cx="1674411" cy="1814565"/>
          </a:xfrm>
          <a:prstGeom prst="roundRect">
            <a:avLst/>
          </a:prstGeom>
          <a:solidFill>
            <a:schemeClr val="bg1">
              <a:alpha val="56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원본 </a:t>
            </a:r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data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자체에서</a:t>
            </a:r>
            <a:endParaRPr lang="en-US" altLang="ko-KR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loss </a:t>
            </a:r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계산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C6EC9E-74E9-48C8-16FE-8242441E7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93" y="2110958"/>
            <a:ext cx="1718909" cy="171890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71F63D-8C0E-B254-BADD-1EEB25234F49}"/>
              </a:ext>
            </a:extLst>
          </p:cNvPr>
          <p:cNvSpPr/>
          <p:nvPr/>
        </p:nvSpPr>
        <p:spPr>
          <a:xfrm>
            <a:off x="977161" y="2028825"/>
            <a:ext cx="1394814" cy="19401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0687FD-8777-7E3C-7066-B0A3150B14F0}"/>
              </a:ext>
            </a:extLst>
          </p:cNvPr>
          <p:cNvSpPr/>
          <p:nvPr/>
        </p:nvSpPr>
        <p:spPr>
          <a:xfrm>
            <a:off x="2696069" y="2028823"/>
            <a:ext cx="1394815" cy="19401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A92FE09-3D16-EB2C-C3F0-EDDD3CC8A9C1}"/>
              </a:ext>
            </a:extLst>
          </p:cNvPr>
          <p:cNvCxnSpPr>
            <a:cxnSpLocks/>
            <a:stCxn id="23" idx="2"/>
            <a:endCxn id="26" idx="2"/>
          </p:cNvCxnSpPr>
          <p:nvPr/>
        </p:nvCxnSpPr>
        <p:spPr>
          <a:xfrm rot="16200000" flipH="1">
            <a:off x="2534022" y="3109558"/>
            <a:ext cx="12700" cy="1718909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A93E86E-6193-2F5A-310B-2ED2888F2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490960"/>
              </p:ext>
            </p:extLst>
          </p:nvPr>
        </p:nvGraphicFramePr>
        <p:xfrm>
          <a:off x="5918952" y="1959755"/>
          <a:ext cx="2520000" cy="25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329675259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17143016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584117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7318445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61228698"/>
                    </a:ext>
                  </a:extLst>
                </a:gridCol>
              </a:tblGrid>
              <a:tr h="4725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7D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7D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30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7D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40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7D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50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37921"/>
                  </a:ext>
                </a:extLst>
              </a:tr>
              <a:tr h="5118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60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70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BD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80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BD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90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BD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100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96625"/>
                  </a:ext>
                </a:extLst>
              </a:tr>
              <a:tr h="5118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110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120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76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130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766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140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150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CD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73850"/>
                  </a:ext>
                </a:extLst>
              </a:tr>
              <a:tr h="5118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160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150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180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190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200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7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480804"/>
                  </a:ext>
                </a:extLst>
              </a:tr>
              <a:tr h="5118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210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BD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220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BD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230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BDB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240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C0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250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9C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54676"/>
                  </a:ext>
                </a:extLst>
              </a:tr>
            </a:tbl>
          </a:graphicData>
        </a:graphic>
      </p:graphicFrame>
      <p:sp>
        <p:nvSpPr>
          <p:cNvPr id="38" name="설명선: 선 37">
            <a:extLst>
              <a:ext uri="{FF2B5EF4-FFF2-40B4-BE49-F238E27FC236}">
                <a16:creationId xmlns:a16="http://schemas.microsoft.com/office/drawing/2014/main" id="{12706AB1-41CF-A39D-E6C9-85951D51577F}"/>
              </a:ext>
            </a:extLst>
          </p:cNvPr>
          <p:cNvSpPr/>
          <p:nvPr/>
        </p:nvSpPr>
        <p:spPr>
          <a:xfrm>
            <a:off x="5596216" y="1690688"/>
            <a:ext cx="6227311" cy="4713894"/>
          </a:xfrm>
          <a:prstGeom prst="borderCallout1">
            <a:avLst>
              <a:gd name="adj1" fmla="val 80895"/>
              <a:gd name="adj2" fmla="val -314"/>
              <a:gd name="adj3" fmla="val 52618"/>
              <a:gd name="adj4" fmla="val -42683"/>
            </a:avLst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026" name="Picture 2" descr="👉 [알고리즘] MSE(Mean Squared Error) 간단 정리">
            <a:extLst>
              <a:ext uri="{FF2B5EF4-FFF2-40B4-BE49-F238E27FC236}">
                <a16:creationId xmlns:a16="http://schemas.microsoft.com/office/drawing/2014/main" id="{4846E886-86D2-E61F-16F8-1ACECB3E6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7" b="37546"/>
          <a:stretch>
            <a:fillRect/>
          </a:stretch>
        </p:blipFill>
        <p:spPr bwMode="auto">
          <a:xfrm>
            <a:off x="7883907" y="5327283"/>
            <a:ext cx="3622294" cy="7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1B21B2-976C-36A9-B806-D8D9502F4D34}"/>
              </a:ext>
            </a:extLst>
          </p:cNvPr>
          <p:cNvSpPr txBox="1"/>
          <p:nvPr/>
        </p:nvSpPr>
        <p:spPr>
          <a:xfrm>
            <a:off x="5810250" y="4767871"/>
            <a:ext cx="5905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프리젠테이션 5 Medium" pitchFamily="2" charset="-127"/>
                <a:ea typeface="프리젠테이션 5 Medium" pitchFamily="2" charset="-127"/>
              </a:rPr>
              <a:t>mse</a:t>
            </a:r>
            <a:r>
              <a:rPr lang="en-US" altLang="ko-KR" sz="2000" dirty="0">
                <a:latin typeface="프리젠테이션 5 Medium" pitchFamily="2" charset="-127"/>
                <a:ea typeface="프리젠테이션 5 Medium" pitchFamily="2" charset="-127"/>
              </a:rPr>
              <a:t> = (4+4+…+4+4) / 25</a:t>
            </a:r>
          </a:p>
          <a:p>
            <a:r>
              <a:rPr lang="en-US" altLang="ko-KR" sz="2000" dirty="0">
                <a:latin typeface="프리젠테이션 5 Medium" pitchFamily="2" charset="-127"/>
                <a:ea typeface="프리젠테이션 5 Medium" pitchFamily="2" charset="-127"/>
              </a:rPr>
              <a:t>           = 76 / 25</a:t>
            </a:r>
          </a:p>
          <a:p>
            <a:r>
              <a:rPr lang="en-US" altLang="ko-KR" sz="2000" dirty="0">
                <a:latin typeface="프리젠테이션 5 Medium" pitchFamily="2" charset="-127"/>
                <a:ea typeface="프리젠테이션 5 Medium" pitchFamily="2" charset="-127"/>
              </a:rPr>
              <a:t>           = 3.04</a:t>
            </a:r>
            <a:endParaRPr lang="ko-KR" altLang="en-US" sz="2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BAAEF5-B47B-E018-1D0B-833F4A47C785}"/>
              </a:ext>
            </a:extLst>
          </p:cNvPr>
          <p:cNvSpPr/>
          <p:nvPr/>
        </p:nvSpPr>
        <p:spPr>
          <a:xfrm>
            <a:off x="3151740" y="2955401"/>
            <a:ext cx="4191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009DB7-0F64-020B-2048-ACFF354DFE2A}"/>
              </a:ext>
            </a:extLst>
          </p:cNvPr>
          <p:cNvGrpSpPr/>
          <p:nvPr/>
        </p:nvGrpSpPr>
        <p:grpSpPr>
          <a:xfrm>
            <a:off x="838200" y="2134044"/>
            <a:ext cx="1672735" cy="1672735"/>
            <a:chOff x="838200" y="2134044"/>
            <a:chExt cx="1672735" cy="16727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0099CF-D48E-DAA1-9269-8D6DE9A1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134044"/>
              <a:ext cx="1672735" cy="167273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FE42C88-40E1-8D6C-61B1-38A7A900A4A0}"/>
                </a:ext>
              </a:extLst>
            </p:cNvPr>
            <p:cNvSpPr/>
            <p:nvPr/>
          </p:nvSpPr>
          <p:spPr>
            <a:xfrm>
              <a:off x="1443280" y="2955401"/>
              <a:ext cx="419100" cy="3683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7EE47D5-C66C-5386-0CAD-BBBDA394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022" y="2110958"/>
            <a:ext cx="1718909" cy="17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95422E0E-A45C-E861-9874-910F29E09E91}"/>
              </a:ext>
            </a:extLst>
          </p:cNvPr>
          <p:cNvGrpSpPr/>
          <p:nvPr/>
        </p:nvGrpSpPr>
        <p:grpSpPr>
          <a:xfrm>
            <a:off x="341201" y="2881763"/>
            <a:ext cx="3143478" cy="2658853"/>
            <a:chOff x="493067" y="1343521"/>
            <a:chExt cx="4188552" cy="351259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73AE725-F5D5-529D-FD46-E7909062E8CB}"/>
                </a:ext>
              </a:extLst>
            </p:cNvPr>
            <p:cNvGrpSpPr/>
            <p:nvPr/>
          </p:nvGrpSpPr>
          <p:grpSpPr>
            <a:xfrm>
              <a:off x="493067" y="1343521"/>
              <a:ext cx="4188552" cy="2487213"/>
              <a:chOff x="200050" y="1206634"/>
              <a:chExt cx="4753702" cy="280786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C5AA6E4-BFEC-608D-4E18-050F7D4DCCC7}"/>
                  </a:ext>
                </a:extLst>
              </p:cNvPr>
              <p:cNvGrpSpPr/>
              <p:nvPr/>
            </p:nvGrpSpPr>
            <p:grpSpPr>
              <a:xfrm>
                <a:off x="675171" y="1206634"/>
                <a:ext cx="4110465" cy="1819384"/>
                <a:chOff x="362642" y="2018315"/>
                <a:chExt cx="4110465" cy="1819384"/>
              </a:xfrm>
            </p:grpSpPr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03912F82-2E4F-1851-F85D-02FB2700E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5629" y="2124779"/>
                  <a:ext cx="1577983" cy="1577983"/>
                </a:xfrm>
                <a:prstGeom prst="rect">
                  <a:avLst/>
                </a:prstGeom>
              </p:spPr>
            </p:pic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A3D316B9-8EEC-DF54-8EAD-A3325685C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70269" y="2071618"/>
                  <a:ext cx="1534786" cy="1534786"/>
                </a:xfrm>
                <a:prstGeom prst="rect">
                  <a:avLst/>
                </a:prstGeom>
              </p:spPr>
            </p:pic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2F02C30C-1BB5-9B08-7D79-B8A066E6E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2642" y="2018315"/>
                  <a:ext cx="1681722" cy="1681722"/>
                </a:xfrm>
                <a:prstGeom prst="rect">
                  <a:avLst/>
                </a:prstGeom>
              </p:spPr>
            </p:pic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07639321-B36E-6CF3-C879-8C12A93E9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44779" y="2409371"/>
                  <a:ext cx="1428328" cy="1428328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675211D-1BE6-4BDF-BE1B-24E21F6FD26B}"/>
                  </a:ext>
                </a:extLst>
              </p:cNvPr>
              <p:cNvGrpSpPr/>
              <p:nvPr/>
            </p:nvGrpSpPr>
            <p:grpSpPr>
              <a:xfrm>
                <a:off x="200050" y="1703746"/>
                <a:ext cx="4110465" cy="1819384"/>
                <a:chOff x="362642" y="2018315"/>
                <a:chExt cx="4110465" cy="1819384"/>
              </a:xfrm>
            </p:grpSpPr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18C2F167-95A8-778F-70FB-36308A9A4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5629" y="2124779"/>
                  <a:ext cx="1577983" cy="1577983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9E304BF6-04B9-C68E-14FF-6610099C28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70269" y="2071618"/>
                  <a:ext cx="1534786" cy="1534786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14F50F0B-C5B4-AA9E-32DB-5C3A6FB3CF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2642" y="2018315"/>
                  <a:ext cx="1681722" cy="1681722"/>
                </a:xfrm>
                <a:prstGeom prst="rect">
                  <a:avLst/>
                </a:prstGeom>
              </p:spPr>
            </p:pic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D28462F4-A7C3-46AA-456D-362E15D242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44779" y="2409371"/>
                  <a:ext cx="1428328" cy="1428328"/>
                </a:xfrm>
                <a:prstGeom prst="rect">
                  <a:avLst/>
                </a:prstGeom>
              </p:spPr>
            </p:pic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957FAA9-1483-FC5D-F037-48A4A8E742D1}"/>
                  </a:ext>
                </a:extLst>
              </p:cNvPr>
              <p:cNvGrpSpPr/>
              <p:nvPr/>
            </p:nvGrpSpPr>
            <p:grpSpPr>
              <a:xfrm>
                <a:off x="843287" y="2195115"/>
                <a:ext cx="4110465" cy="1819384"/>
                <a:chOff x="362642" y="2018315"/>
                <a:chExt cx="4110465" cy="1819384"/>
              </a:xfrm>
            </p:grpSpPr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9E22DB1A-7EC9-4DC1-FE51-B638E44B9F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5629" y="2124779"/>
                  <a:ext cx="1577983" cy="1577983"/>
                </a:xfrm>
                <a:prstGeom prst="rect">
                  <a:avLst/>
                </a:prstGeom>
              </p:spPr>
            </p:pic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3EBD0E05-F673-7193-7762-744BF9BB9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70269" y="2071618"/>
                  <a:ext cx="1534786" cy="1534786"/>
                </a:xfrm>
                <a:prstGeom prst="rect">
                  <a:avLst/>
                </a:prstGeom>
              </p:spPr>
            </p:pic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F1DDA061-2B8F-FC5F-DB71-AB43F2D98E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2642" y="2018315"/>
                  <a:ext cx="1681722" cy="1681722"/>
                </a:xfrm>
                <a:prstGeom prst="rect">
                  <a:avLst/>
                </a:prstGeom>
              </p:spPr>
            </p:pic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98E2E337-81B1-48DE-81D9-C7BC0F9C26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44779" y="2409371"/>
                  <a:ext cx="1428328" cy="14283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438BE4B-D270-9BE2-1F43-AABB480CFE84}"/>
                </a:ext>
              </a:extLst>
            </p:cNvPr>
            <p:cNvGrpSpPr/>
            <p:nvPr/>
          </p:nvGrpSpPr>
          <p:grpSpPr>
            <a:xfrm>
              <a:off x="493067" y="2767064"/>
              <a:ext cx="3741447" cy="2089051"/>
              <a:chOff x="435172" y="4416110"/>
              <a:chExt cx="4548486" cy="2539886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DEDDE59-6953-8763-364A-5A1288C350E9}"/>
                  </a:ext>
                </a:extLst>
              </p:cNvPr>
              <p:cNvGrpSpPr/>
              <p:nvPr/>
            </p:nvGrpSpPr>
            <p:grpSpPr>
              <a:xfrm>
                <a:off x="567972" y="4416110"/>
                <a:ext cx="3900829" cy="1678709"/>
                <a:chOff x="579664" y="4619095"/>
                <a:chExt cx="3900829" cy="1678709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C64369CC-06F2-7567-0736-28C52969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664" y="4619095"/>
                  <a:ext cx="1678709" cy="1678709"/>
                </a:xfrm>
                <a:prstGeom prst="rect">
                  <a:avLst/>
                </a:prstGeom>
              </p:spPr>
            </p:pic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5F5C43A6-A616-9997-3C96-2CE1CA6C2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3788" y="4688059"/>
                  <a:ext cx="1609745" cy="1609745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07482830-97CB-154B-720B-4EA7D58BB3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4930" y="4972241"/>
                  <a:ext cx="1325563" cy="1325563"/>
                </a:xfrm>
                <a:prstGeom prst="rect">
                  <a:avLst/>
                </a:prstGeom>
              </p:spPr>
            </p:pic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5C6C3EA2-5648-174C-2119-2CE2394DEE23}"/>
                  </a:ext>
                </a:extLst>
              </p:cNvPr>
              <p:cNvGrpSpPr/>
              <p:nvPr/>
            </p:nvGrpSpPr>
            <p:grpSpPr>
              <a:xfrm>
                <a:off x="1082829" y="4940332"/>
                <a:ext cx="3900829" cy="1678709"/>
                <a:chOff x="579664" y="4619095"/>
                <a:chExt cx="3900829" cy="1678709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02F3D06A-737C-97D4-69C3-1A5764E8E9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664" y="4619095"/>
                  <a:ext cx="1678709" cy="1678709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50251560-E8F9-DD05-1DCA-501D9E6CE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3788" y="4688059"/>
                  <a:ext cx="1609745" cy="1609745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930CFE22-3B60-7FD2-2498-2FC6F599A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4930" y="4972241"/>
                  <a:ext cx="1325563" cy="1325563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C1D664FB-ABAE-57C0-515A-139CB6092E79}"/>
                  </a:ext>
                </a:extLst>
              </p:cNvPr>
              <p:cNvGrpSpPr/>
              <p:nvPr/>
            </p:nvGrpSpPr>
            <p:grpSpPr>
              <a:xfrm>
                <a:off x="435172" y="5277287"/>
                <a:ext cx="3900829" cy="1678709"/>
                <a:chOff x="579664" y="4619095"/>
                <a:chExt cx="3900829" cy="1678709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F6DB452-F746-6466-C4FA-129E15A6AE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664" y="4619095"/>
                  <a:ext cx="1678709" cy="1678709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A5E9BB43-15E7-77DD-9810-A72C0D85A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3788" y="4688059"/>
                  <a:ext cx="1609745" cy="1609745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591A5AC6-C69B-6AB7-6192-C5A26122E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4930" y="4972241"/>
                  <a:ext cx="1325563" cy="132556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AC70F3-B67F-E658-D57D-D459CB97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Self supervised learning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8C5441-8FF2-8439-02AA-2326185D7DC5}"/>
              </a:ext>
            </a:extLst>
          </p:cNvPr>
          <p:cNvSpPr/>
          <p:nvPr/>
        </p:nvSpPr>
        <p:spPr>
          <a:xfrm>
            <a:off x="6660619" y="3463057"/>
            <a:ext cx="631984" cy="345056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AA0FB0-E7A1-1FDF-DF99-8C5ECB9747C7}"/>
              </a:ext>
            </a:extLst>
          </p:cNvPr>
          <p:cNvSpPr/>
          <p:nvPr/>
        </p:nvSpPr>
        <p:spPr>
          <a:xfrm>
            <a:off x="4434528" y="2781276"/>
            <a:ext cx="2048261" cy="1745414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88D29E0-86DB-3F6F-0F90-2351B4173123}"/>
              </a:ext>
            </a:extLst>
          </p:cNvPr>
          <p:cNvSpPr/>
          <p:nvPr/>
        </p:nvSpPr>
        <p:spPr>
          <a:xfrm>
            <a:off x="3706384" y="3480309"/>
            <a:ext cx="607371" cy="345056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542A3D-3B61-B9BC-B7A4-972BAB13E30B}"/>
              </a:ext>
            </a:extLst>
          </p:cNvPr>
          <p:cNvSpPr/>
          <p:nvPr/>
        </p:nvSpPr>
        <p:spPr>
          <a:xfrm>
            <a:off x="7379921" y="2559946"/>
            <a:ext cx="544666" cy="2114091"/>
          </a:xfrm>
          <a:prstGeom prst="roundRect">
            <a:avLst/>
          </a:prstGeom>
          <a:solidFill>
            <a:schemeClr val="bg1">
              <a:alpha val="2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40F4818-E956-D921-E6AB-840A8F5A6EAF}"/>
              </a:ext>
            </a:extLst>
          </p:cNvPr>
          <p:cNvSpPr/>
          <p:nvPr/>
        </p:nvSpPr>
        <p:spPr>
          <a:xfrm>
            <a:off x="3767059" y="3509416"/>
            <a:ext cx="799352" cy="2151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2CABEC6-E1B8-5C5F-EC7D-A732B607EE8D}"/>
              </a:ext>
            </a:extLst>
          </p:cNvPr>
          <p:cNvSpPr/>
          <p:nvPr/>
        </p:nvSpPr>
        <p:spPr>
          <a:xfrm>
            <a:off x="6428283" y="3509416"/>
            <a:ext cx="827741" cy="21515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7B8C025-0580-E4E1-FF5D-A87600F3BA33}"/>
              </a:ext>
            </a:extLst>
          </p:cNvPr>
          <p:cNvSpPr/>
          <p:nvPr/>
        </p:nvSpPr>
        <p:spPr>
          <a:xfrm>
            <a:off x="8054075" y="3509416"/>
            <a:ext cx="827741" cy="21515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A52ABF0-AD61-C172-8932-93AA5084E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26503"/>
              </p:ext>
            </p:extLst>
          </p:nvPr>
        </p:nvGraphicFramePr>
        <p:xfrm>
          <a:off x="3150456" y="2185133"/>
          <a:ext cx="435155" cy="2863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071682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21385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8127479-ACE3-8762-A908-EFA801D3A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74849"/>
              </p:ext>
            </p:extLst>
          </p:nvPr>
        </p:nvGraphicFramePr>
        <p:xfrm>
          <a:off x="7437472" y="2696143"/>
          <a:ext cx="435155" cy="1841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66106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sp>
        <p:nvSpPr>
          <p:cNvPr id="23" name="사다리꼴 22">
            <a:extLst>
              <a:ext uri="{FF2B5EF4-FFF2-40B4-BE49-F238E27FC236}">
                <a16:creationId xmlns:a16="http://schemas.microsoft.com/office/drawing/2014/main" id="{56C0CF6D-78AC-DF99-75E2-C7D22981337C}"/>
              </a:ext>
            </a:extLst>
          </p:cNvPr>
          <p:cNvSpPr/>
          <p:nvPr/>
        </p:nvSpPr>
        <p:spPr>
          <a:xfrm rot="5400000">
            <a:off x="4672781" y="2867505"/>
            <a:ext cx="1649132" cy="1498976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   encoder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79E48D5-4E8A-4300-DFFF-1C89868183FA}"/>
              </a:ext>
            </a:extLst>
          </p:cNvPr>
          <p:cNvSpPr/>
          <p:nvPr/>
        </p:nvSpPr>
        <p:spPr>
          <a:xfrm>
            <a:off x="2858408" y="5209542"/>
            <a:ext cx="1019250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08C6560-372D-B7E1-805A-F732D69B8D63}"/>
              </a:ext>
            </a:extLst>
          </p:cNvPr>
          <p:cNvSpPr/>
          <p:nvPr/>
        </p:nvSpPr>
        <p:spPr>
          <a:xfrm>
            <a:off x="6928931" y="5209543"/>
            <a:ext cx="1452236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latent vector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3DFD0310-92EC-D467-38DD-4D458EBBDBA8}"/>
              </a:ext>
            </a:extLst>
          </p:cNvPr>
          <p:cNvSpPr/>
          <p:nvPr/>
        </p:nvSpPr>
        <p:spPr>
          <a:xfrm>
            <a:off x="8964425" y="2844242"/>
            <a:ext cx="1685365" cy="1361139"/>
          </a:xfrm>
          <a:prstGeom prst="flowChartProcess">
            <a:avLst/>
          </a:prstGeom>
          <a:solidFill>
            <a:schemeClr val="tx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task head 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240FACB-7122-F6BE-761C-315955C77096}"/>
              </a:ext>
            </a:extLst>
          </p:cNvPr>
          <p:cNvGrpSpPr/>
          <p:nvPr/>
        </p:nvGrpSpPr>
        <p:grpSpPr>
          <a:xfrm>
            <a:off x="5497348" y="2984187"/>
            <a:ext cx="6346177" cy="1784831"/>
            <a:chOff x="5497348" y="2984187"/>
            <a:chExt cx="6346177" cy="1784831"/>
          </a:xfrm>
        </p:grpSpPr>
        <p:sp>
          <p:nvSpPr>
            <p:cNvPr id="72" name="폭발: 14pt 71">
              <a:extLst>
                <a:ext uri="{FF2B5EF4-FFF2-40B4-BE49-F238E27FC236}">
                  <a16:creationId xmlns:a16="http://schemas.microsoft.com/office/drawing/2014/main" id="{8DCE596B-08D8-F09E-EB35-ECA9619DC5CA}"/>
                </a:ext>
              </a:extLst>
            </p:cNvPr>
            <p:cNvSpPr/>
            <p:nvPr/>
          </p:nvSpPr>
          <p:spPr>
            <a:xfrm>
              <a:off x="9621273" y="2984187"/>
              <a:ext cx="2222252" cy="1784831"/>
            </a:xfrm>
            <a:prstGeom prst="irregularSeal2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</a:rPr>
                <a:t>활용</a:t>
              </a:r>
              <a:r>
                <a:rPr lang="en-US" altLang="ko-KR" dirty="0">
                  <a:solidFill>
                    <a:schemeClr val="tx2"/>
                  </a:solidFill>
                </a:rPr>
                <a:t>?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75" name="연결선: 구부러짐 74">
              <a:extLst>
                <a:ext uri="{FF2B5EF4-FFF2-40B4-BE49-F238E27FC236}">
                  <a16:creationId xmlns:a16="http://schemas.microsoft.com/office/drawing/2014/main" id="{D94711AE-D286-03E5-8E0A-71181FD4689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013176" y="1722338"/>
              <a:ext cx="286935" cy="5318592"/>
            </a:xfrm>
            <a:prstGeom prst="curvedConnector3">
              <a:avLst>
                <a:gd name="adj1" fmla="val 651930"/>
              </a:avLst>
            </a:prstGeom>
            <a:ln w="38100">
              <a:solidFill>
                <a:srgbClr val="FF99C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E9984F4-2382-FDAB-0409-30C0CC7FF9FD}"/>
              </a:ext>
            </a:extLst>
          </p:cNvPr>
          <p:cNvSpPr/>
          <p:nvPr/>
        </p:nvSpPr>
        <p:spPr>
          <a:xfrm>
            <a:off x="1257830" y="2234607"/>
            <a:ext cx="1282017" cy="611464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unlabeled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data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5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39355-E149-FF7D-80AC-14F8C402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1F6F4-C4C4-EBF1-807B-14EA1FFB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Self supervised learning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36B06-A42E-B2A6-E43F-8F9C22B8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7"/>
          <a:stretch>
            <a:fillRect/>
          </a:stretch>
        </p:blipFill>
        <p:spPr>
          <a:xfrm>
            <a:off x="5687493" y="1979738"/>
            <a:ext cx="5714549" cy="380728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E764DD-E87B-A7B6-99D0-7DD1BD336423}"/>
              </a:ext>
            </a:extLst>
          </p:cNvPr>
          <p:cNvGrpSpPr/>
          <p:nvPr/>
        </p:nvGrpSpPr>
        <p:grpSpPr>
          <a:xfrm>
            <a:off x="617043" y="3299010"/>
            <a:ext cx="4917169" cy="1497021"/>
            <a:chOff x="724619" y="2545534"/>
            <a:chExt cx="10931867" cy="30035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70DEC8-2669-5A0E-8566-7E31426E0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619" y="2545535"/>
              <a:ext cx="3003533" cy="30035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1AE811-7CD3-D271-3D12-CE88B5C81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0050" y="2545534"/>
              <a:ext cx="3003533" cy="300353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8E52696-52EF-6984-C185-8649AC30B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2953" y="2545534"/>
              <a:ext cx="3003533" cy="300353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581832-F2C6-2E94-D59A-7B2E229C92DC}"/>
                </a:ext>
              </a:extLst>
            </p:cNvPr>
            <p:cNvSpPr/>
            <p:nvPr/>
          </p:nvSpPr>
          <p:spPr>
            <a:xfrm>
              <a:off x="5115732" y="3301042"/>
              <a:ext cx="920151" cy="833886"/>
            </a:xfrm>
            <a:prstGeom prst="rect">
              <a:avLst/>
            </a:prstGeom>
            <a:solidFill>
              <a:srgbClr val="C9C6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65B1845D-4236-0CB6-7FDE-1B88CF536C87}"/>
                </a:ext>
              </a:extLst>
            </p:cNvPr>
            <p:cNvSpPr/>
            <p:nvPr/>
          </p:nvSpPr>
          <p:spPr>
            <a:xfrm>
              <a:off x="3155582" y="3518139"/>
              <a:ext cx="1496540" cy="904336"/>
            </a:xfrm>
            <a:prstGeom prst="rightArrow">
              <a:avLst>
                <a:gd name="adj1" fmla="val 65789"/>
                <a:gd name="adj2" fmla="val 50000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masking</a:t>
              </a:r>
              <a:endParaRPr lang="ko-KR" altLang="en-US" sz="7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2BB99860-C153-B4FA-4B88-C5EF616DD3E4}"/>
                </a:ext>
              </a:extLst>
            </p:cNvPr>
            <p:cNvSpPr/>
            <p:nvPr/>
          </p:nvSpPr>
          <p:spPr>
            <a:xfrm>
              <a:off x="6687650" y="3549126"/>
              <a:ext cx="2444397" cy="904336"/>
            </a:xfrm>
            <a:prstGeom prst="rightArrow">
              <a:avLst>
                <a:gd name="adj1" fmla="val 65789"/>
                <a:gd name="adj2" fmla="val 50000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reconstruction</a:t>
              </a:r>
              <a:endParaRPr lang="ko-KR" altLang="en-US" sz="7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DC9F1A-4FAD-5D3D-13A7-6A86B26A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WatercolorSponge/>
                      </a14:imgEffect>
                    </a14:imgLayer>
                  </a14:imgProps>
                </a:ext>
              </a:extLst>
            </a:blip>
            <a:srcRect l="34567" t="21704" r="36492" b="52031"/>
            <a:stretch>
              <a:fillRect/>
            </a:stretch>
          </p:blipFill>
          <p:spPr>
            <a:xfrm>
              <a:off x="9691183" y="3197412"/>
              <a:ext cx="869241" cy="78889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B8BC8A-530C-989D-5636-18BE10194233}"/>
              </a:ext>
            </a:extLst>
          </p:cNvPr>
          <p:cNvGrpSpPr/>
          <p:nvPr/>
        </p:nvGrpSpPr>
        <p:grpSpPr>
          <a:xfrm>
            <a:off x="730352" y="1822824"/>
            <a:ext cx="7074919" cy="4117788"/>
            <a:chOff x="730352" y="1822824"/>
            <a:chExt cx="7074919" cy="4117788"/>
          </a:xfrm>
        </p:grpSpPr>
        <p:sp>
          <p:nvSpPr>
            <p:cNvPr id="15" name="순서도: 처리 14">
              <a:extLst>
                <a:ext uri="{FF2B5EF4-FFF2-40B4-BE49-F238E27FC236}">
                  <a16:creationId xmlns:a16="http://schemas.microsoft.com/office/drawing/2014/main" id="{F157D283-FCBE-2952-702C-9952A5E2F347}"/>
                </a:ext>
              </a:extLst>
            </p:cNvPr>
            <p:cNvSpPr/>
            <p:nvPr/>
          </p:nvSpPr>
          <p:spPr>
            <a:xfrm>
              <a:off x="5844988" y="1822824"/>
              <a:ext cx="1960283" cy="4117788"/>
            </a:xfrm>
            <a:prstGeom prst="flowChartProcess">
              <a:avLst/>
            </a:prstGeom>
            <a:noFill/>
            <a:ln w="38100">
              <a:solidFill>
                <a:srgbClr val="FF99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6" name="순서도: 처리 15">
              <a:extLst>
                <a:ext uri="{FF2B5EF4-FFF2-40B4-BE49-F238E27FC236}">
                  <a16:creationId xmlns:a16="http://schemas.microsoft.com/office/drawing/2014/main" id="{D018A8E5-C7C4-8B14-1BC1-186657917689}"/>
                </a:ext>
              </a:extLst>
            </p:cNvPr>
            <p:cNvSpPr/>
            <p:nvPr/>
          </p:nvSpPr>
          <p:spPr>
            <a:xfrm>
              <a:off x="730352" y="3346824"/>
              <a:ext cx="4672377" cy="1497022"/>
            </a:xfrm>
            <a:prstGeom prst="flowChartProcess">
              <a:avLst/>
            </a:prstGeom>
            <a:noFill/>
            <a:ln w="38100">
              <a:solidFill>
                <a:srgbClr val="FF99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49A520DC-0D26-D911-F036-4F965B34CC15}"/>
                </a:ext>
              </a:extLst>
            </p:cNvPr>
            <p:cNvCxnSpPr>
              <a:stCxn id="16" idx="0"/>
              <a:endCxn id="15" idx="0"/>
            </p:cNvCxnSpPr>
            <p:nvPr/>
          </p:nvCxnSpPr>
          <p:spPr>
            <a:xfrm rot="5400000" flipH="1" flipV="1">
              <a:off x="4183835" y="705530"/>
              <a:ext cx="1524000" cy="3758589"/>
            </a:xfrm>
            <a:prstGeom prst="bentConnector3">
              <a:avLst>
                <a:gd name="adj1" fmla="val 115000"/>
              </a:avLst>
            </a:prstGeom>
            <a:ln w="38100">
              <a:solidFill>
                <a:srgbClr val="FF99C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6FDE2214-5B49-9C53-E141-9A0F2F590370}"/>
              </a:ext>
            </a:extLst>
          </p:cNvPr>
          <p:cNvSpPr/>
          <p:nvPr/>
        </p:nvSpPr>
        <p:spPr>
          <a:xfrm rot="529739">
            <a:off x="7576671" y="1616622"/>
            <a:ext cx="457200" cy="461962"/>
          </a:xfrm>
          <a:prstGeom prst="star5">
            <a:avLst/>
          </a:prstGeom>
          <a:solidFill>
            <a:srgbClr val="FFC00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1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F28BB-5BD2-1022-F882-873C4D58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Pretext task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687C7-8EF3-009F-86D1-67ECDE834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94662"/>
          </a:xfrm>
        </p:spPr>
        <p:txBody>
          <a:bodyPr anchor="ctr">
            <a:normAutofit/>
          </a:bodyPr>
          <a:lstStyle/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Pretext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Task</a:t>
            </a: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데이터에서 자동으로 생성한 보조 과제 </a:t>
            </a: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레이블 없이 데이터의 특징을 학습하는 단계 </a:t>
            </a:r>
            <a:endParaRPr lang="en-US" altLang="ko-KR" sz="2000" dirty="0"/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2000" dirty="0"/>
          </a:p>
          <a:p>
            <a:pPr marL="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dirty="0"/>
              <a:t>Pretext Task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Encoder</a:t>
            </a:r>
            <a:r>
              <a:rPr lang="ko-KR" altLang="en-US" sz="2000" dirty="0"/>
              <a:t>가 의미 있는 </a:t>
            </a:r>
            <a:r>
              <a:rPr lang="en-US" altLang="ko-KR" sz="2000" dirty="0"/>
              <a:t>Latent Representation</a:t>
            </a:r>
            <a:r>
              <a:rPr lang="ko-KR" altLang="en-US" sz="2000" dirty="0"/>
              <a:t>을 학습</a:t>
            </a: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200B24-1022-08A1-0036-9E716179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35" t="206" r="65834" b="-894"/>
          <a:stretch>
            <a:fillRect/>
          </a:stretch>
        </p:blipFill>
        <p:spPr>
          <a:xfrm>
            <a:off x="9405912" y="1629268"/>
            <a:ext cx="1947888" cy="46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90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D2E92-CC01-524C-2149-FE29D3B0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Downstream</a:t>
            </a:r>
            <a:r>
              <a:rPr lang="ko-KR" altLang="en-US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task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3B0E8-5840-71A7-F006-AA7BB40CE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9900"/>
          </a:xfrm>
        </p:spPr>
        <p:txBody>
          <a:bodyPr anchor="ctr">
            <a:normAutofit/>
          </a:bodyPr>
          <a:lstStyle/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Downstream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Task</a:t>
            </a:r>
            <a:endParaRPr kumimoji="0" lang="ko-KR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실제로 해결하고자 하는 목표 과제 </a:t>
            </a: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분류, 검출, 분할 등 구체적 응용</a:t>
            </a:r>
            <a:endParaRPr kumimoji="0" lang="en-US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ko-KR" altLang="ko-KR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Pretext에서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학습한 특징을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Downstream에서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활용 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2FB01E-4B83-DA8A-879D-F6B613CA9A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33"/>
          <a:stretch>
            <a:fillRect/>
          </a:stretch>
        </p:blipFill>
        <p:spPr>
          <a:xfrm>
            <a:off x="8226130" y="1625255"/>
            <a:ext cx="3127670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2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26743-E246-50C2-10FC-96181D9F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Examples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97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26E79-0CAC-0DE5-CF9B-CA8A4649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98546-372F-DB1B-C49D-DE9F2C27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Rotation Task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54637-F717-3135-6030-636E32FD0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8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Unsupervised Representation Learning by Predicting Image Rotations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59AC49-BCFD-1EF8-88E2-D3504D31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19394" y="3141512"/>
            <a:ext cx="2203990" cy="220399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9E80206-6659-E1D1-A83D-A2C1887C99B4}"/>
              </a:ext>
            </a:extLst>
          </p:cNvPr>
          <p:cNvSpPr/>
          <p:nvPr/>
        </p:nvSpPr>
        <p:spPr>
          <a:xfrm>
            <a:off x="4139276" y="3697167"/>
            <a:ext cx="1708496" cy="1092680"/>
          </a:xfrm>
          <a:prstGeom prst="rightArrow">
            <a:avLst>
              <a:gd name="adj1" fmla="val 65789"/>
              <a:gd name="adj2" fmla="val 500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01BBF4-32D7-4C31-ED8A-D927D822E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664" y="3141512"/>
            <a:ext cx="2203990" cy="2203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7D899-38FC-81D3-A00A-79FB30DBF3C0}"/>
              </a:ext>
            </a:extLst>
          </p:cNvPr>
          <p:cNvSpPr txBox="1"/>
          <p:nvPr/>
        </p:nvSpPr>
        <p:spPr>
          <a:xfrm>
            <a:off x="9335020" y="4043452"/>
            <a:ext cx="1537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프리젠테이션 5 Medium" pitchFamily="2" charset="-127"/>
                <a:ea typeface="프리젠테이션 5 Medium" pitchFamily="2" charset="-127"/>
              </a:rPr>
              <a:t>90 rotation</a:t>
            </a:r>
            <a:endParaRPr lang="ko-KR" altLang="en-US" sz="2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9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ABCD4-F143-38AC-C220-87CA255E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Rotation Task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A71FC-1911-F0FB-ABB8-711745BC4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8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Unsupervised Representation Learning by Predicting Image Rotations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>
                <a:highlight>
                  <a:srgbClr val="BDE1F8"/>
                </a:highlight>
              </a:rPr>
              <a:t>학습 목표 </a:t>
            </a:r>
            <a:r>
              <a:rPr lang="en-US" altLang="ko-KR" sz="2000" dirty="0">
                <a:highlight>
                  <a:srgbClr val="BDE1F8"/>
                </a:highlight>
              </a:rPr>
              <a:t>: </a:t>
            </a:r>
            <a:r>
              <a:rPr lang="ko-KR" altLang="en-US" sz="2000" dirty="0">
                <a:highlight>
                  <a:srgbClr val="BDE1F8"/>
                </a:highlight>
              </a:rPr>
              <a:t>이미지가 몇 도 회전했는지에 대한 </a:t>
            </a:r>
            <a:r>
              <a:rPr lang="ko-KR" altLang="en-US" sz="2000" dirty="0" err="1">
                <a:highlight>
                  <a:srgbClr val="BDE1F8"/>
                </a:highlight>
              </a:rPr>
              <a:t>예측값과</a:t>
            </a:r>
            <a:r>
              <a:rPr lang="ko-KR" altLang="en-US" sz="2000" dirty="0">
                <a:highlight>
                  <a:srgbClr val="BDE1F8"/>
                </a:highlight>
              </a:rPr>
              <a:t> 실제 정답 간의 차이</a:t>
            </a:r>
            <a:r>
              <a:rPr lang="en-US" altLang="ko-KR" sz="2000" dirty="0">
                <a:highlight>
                  <a:srgbClr val="BDE1F8"/>
                </a:highlight>
              </a:rPr>
              <a:t>(loss) </a:t>
            </a:r>
            <a:r>
              <a:rPr lang="ko-KR" altLang="en-US" sz="2000" dirty="0">
                <a:highlight>
                  <a:srgbClr val="BDE1F8"/>
                </a:highlight>
              </a:rPr>
              <a:t>최소화</a:t>
            </a:r>
            <a:endParaRPr lang="en-US" altLang="ko-KR" sz="2000" dirty="0">
              <a:highlight>
                <a:srgbClr val="BDE1F8"/>
              </a:highlight>
            </a:endParaRPr>
          </a:p>
          <a:p>
            <a:pPr marL="0" indent="0">
              <a:buNone/>
            </a:pPr>
            <a:r>
              <a:rPr lang="ko-KR" altLang="en-US" sz="2000" dirty="0"/>
              <a:t>원본 이미지를 </a:t>
            </a:r>
            <a:r>
              <a:rPr lang="en-US" altLang="ko-KR" sz="2000" dirty="0"/>
              <a:t>0°, 90°, 180°, 270°</a:t>
            </a:r>
            <a:r>
              <a:rPr lang="ko-KR" altLang="en-US" sz="2000" dirty="0"/>
              <a:t>로 회전시켜 </a:t>
            </a:r>
            <a:r>
              <a:rPr lang="en-US" altLang="ko-KR" sz="2000" dirty="0"/>
              <a:t>4</a:t>
            </a:r>
            <a:r>
              <a:rPr lang="ko-KR" altLang="en-US" sz="2000" dirty="0"/>
              <a:t>개의 변형을 만들고</a:t>
            </a:r>
            <a:r>
              <a:rPr lang="en-US" altLang="ko-KR" sz="2000" dirty="0"/>
              <a:t>,</a:t>
            </a:r>
          </a:p>
          <a:p>
            <a:pPr marL="0" indent="0">
              <a:buNone/>
            </a:pPr>
            <a:r>
              <a:rPr lang="ko-KR" altLang="en-US" sz="2000" dirty="0"/>
              <a:t>각 이미지가 몇 도 회전되었는지 구별하며 표현을 학습하는 방식</a:t>
            </a:r>
            <a:endParaRPr lang="ko-KR" altLang="en-US" sz="2000" dirty="0">
              <a:highlight>
                <a:srgbClr val="BDE1F8"/>
              </a:highlight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D45FE7-3C1C-24C2-1FDE-5552D7BEC7D8}"/>
              </a:ext>
            </a:extLst>
          </p:cNvPr>
          <p:cNvGrpSpPr/>
          <p:nvPr/>
        </p:nvGrpSpPr>
        <p:grpSpPr>
          <a:xfrm>
            <a:off x="3197701" y="2597650"/>
            <a:ext cx="5543558" cy="1662699"/>
            <a:chOff x="1454092" y="2725271"/>
            <a:chExt cx="7348260" cy="22039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ACF80F-0468-1D93-0237-FDBA0D42D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454092" y="2725271"/>
              <a:ext cx="2203990" cy="2203990"/>
            </a:xfrm>
            <a:prstGeom prst="rect">
              <a:avLst/>
            </a:prstGeom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816744C-BFE7-B039-F8AD-1DBED4BDF95E}"/>
                </a:ext>
              </a:extLst>
            </p:cNvPr>
            <p:cNvSpPr/>
            <p:nvPr/>
          </p:nvSpPr>
          <p:spPr>
            <a:xfrm>
              <a:off x="4273974" y="3280926"/>
              <a:ext cx="1708496" cy="1092680"/>
            </a:xfrm>
            <a:prstGeom prst="rightArrow">
              <a:avLst>
                <a:gd name="adj1" fmla="val 65789"/>
                <a:gd name="adj2" fmla="val 50000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3A96633-EC2E-CBF6-6285-A39EACD80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8362" y="2725271"/>
              <a:ext cx="2203990" cy="220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03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9C7D-03BB-CF5D-9395-FB94968C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Background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229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79405-B4CE-8E28-007F-EF72151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Rotation Task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AA14AC9-E639-2D23-1C8C-20BEF88716CA}"/>
              </a:ext>
            </a:extLst>
          </p:cNvPr>
          <p:cNvGrpSpPr/>
          <p:nvPr/>
        </p:nvGrpSpPr>
        <p:grpSpPr>
          <a:xfrm>
            <a:off x="1375365" y="2004142"/>
            <a:ext cx="9577513" cy="2302712"/>
            <a:chOff x="994902" y="1925511"/>
            <a:chExt cx="9577513" cy="230271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E73277-5E87-87B5-B9D5-0BD57E3A276C}"/>
                </a:ext>
              </a:extLst>
            </p:cNvPr>
            <p:cNvSpPr/>
            <p:nvPr/>
          </p:nvSpPr>
          <p:spPr>
            <a:xfrm>
              <a:off x="6235051" y="2764918"/>
              <a:ext cx="1541253" cy="78212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Model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318656-7286-9044-90EE-3A0593A5404F}"/>
                </a:ext>
              </a:extLst>
            </p:cNvPr>
            <p:cNvSpPr txBox="1"/>
            <p:nvPr/>
          </p:nvSpPr>
          <p:spPr>
            <a:xfrm>
              <a:off x="1287073" y="2027691"/>
              <a:ext cx="8407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input</a:t>
              </a:r>
            </a:p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data</a:t>
              </a:r>
              <a:endParaRPr lang="ko-KR" altLang="en-US" sz="1500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74FF6F-7F36-BD25-BCA2-7D431724B524}"/>
                </a:ext>
              </a:extLst>
            </p:cNvPr>
            <p:cNvGrpSpPr/>
            <p:nvPr/>
          </p:nvGrpSpPr>
          <p:grpSpPr>
            <a:xfrm>
              <a:off x="994902" y="1954923"/>
              <a:ext cx="7908313" cy="2273300"/>
              <a:chOff x="240776" y="2760061"/>
              <a:chExt cx="7908313" cy="22733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9CB8608-10FA-39D0-256D-D5C7395B7D24}"/>
                  </a:ext>
                </a:extLst>
              </p:cNvPr>
              <p:cNvSpPr/>
              <p:nvPr/>
            </p:nvSpPr>
            <p:spPr>
              <a:xfrm>
                <a:off x="240776" y="2760061"/>
                <a:ext cx="1429807" cy="2273300"/>
              </a:xfrm>
              <a:prstGeom prst="rect">
                <a:avLst/>
              </a:prstGeom>
              <a:noFill/>
              <a:ln w="3810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12E31AA2-A7B1-734A-B047-E0A0F396D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843" y="3907020"/>
                <a:ext cx="1143397" cy="8734"/>
              </a:xfrm>
              <a:prstGeom prst="straightConnector1">
                <a:avLst/>
              </a:prstGeom>
              <a:ln w="57150">
                <a:solidFill>
                  <a:srgbClr val="FF7C8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A0BA5393-2634-4B64-849E-F5FECDDD5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7733" y="3915756"/>
                <a:ext cx="943155" cy="0"/>
              </a:xfrm>
              <a:prstGeom prst="straightConnector1">
                <a:avLst/>
              </a:prstGeom>
              <a:ln w="57150">
                <a:solidFill>
                  <a:srgbClr val="FF7C8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3D42E9ED-D85D-7727-C541-003ADC0B6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1686" y="3915756"/>
                <a:ext cx="937403" cy="0"/>
              </a:xfrm>
              <a:prstGeom prst="straightConnector1">
                <a:avLst/>
              </a:prstGeom>
              <a:ln w="57150">
                <a:solidFill>
                  <a:srgbClr val="FF7C8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E4ED3E-3774-C0E2-C612-7482613A5742}"/>
                </a:ext>
              </a:extLst>
            </p:cNvPr>
            <p:cNvSpPr txBox="1"/>
            <p:nvPr/>
          </p:nvSpPr>
          <p:spPr>
            <a:xfrm>
              <a:off x="3989697" y="1957376"/>
              <a:ext cx="9859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data</a:t>
              </a:r>
            </a:p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rotation</a:t>
              </a:r>
              <a:endParaRPr lang="ko-KR" altLang="en-US" sz="1500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B79993-570B-3DFC-3EBB-4B9A792962E6}"/>
                </a:ext>
              </a:extLst>
            </p:cNvPr>
            <p:cNvSpPr txBox="1"/>
            <p:nvPr/>
          </p:nvSpPr>
          <p:spPr>
            <a:xfrm>
              <a:off x="9082921" y="2004529"/>
              <a:ext cx="14894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prediction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3ACA174-5CBF-D33D-43DD-9990E946C72D}"/>
                </a:ext>
              </a:extLst>
            </p:cNvPr>
            <p:cNvGrpSpPr/>
            <p:nvPr/>
          </p:nvGrpSpPr>
          <p:grpSpPr>
            <a:xfrm>
              <a:off x="2611969" y="1925511"/>
              <a:ext cx="7930604" cy="2273300"/>
              <a:chOff x="2611969" y="2730648"/>
              <a:chExt cx="7930604" cy="22733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29394AB-5BCF-FF46-0F83-15C3EB2BB8EF}"/>
                  </a:ext>
                </a:extLst>
              </p:cNvPr>
              <p:cNvSpPr/>
              <p:nvPr/>
            </p:nvSpPr>
            <p:spPr>
              <a:xfrm>
                <a:off x="2611969" y="4040986"/>
                <a:ext cx="1080137" cy="625357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B8ECEF-C1C4-DCA0-AF45-3E0EA0FE10B4}"/>
                  </a:ext>
                </a:extLst>
              </p:cNvPr>
              <p:cNvSpPr/>
              <p:nvPr/>
            </p:nvSpPr>
            <p:spPr>
              <a:xfrm>
                <a:off x="9112766" y="2730648"/>
                <a:ext cx="1429807" cy="22733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33298770-71F8-6A02-7564-7E77B587EE3C}"/>
                  </a:ext>
                </a:extLst>
              </p:cNvPr>
              <p:cNvCxnSpPr>
                <a:cxnSpLocks/>
                <a:stCxn id="18" idx="2"/>
                <a:endCxn id="19" idx="2"/>
              </p:cNvCxnSpPr>
              <p:nvPr/>
            </p:nvCxnSpPr>
            <p:spPr>
              <a:xfrm rot="16200000" flipH="1">
                <a:off x="6321052" y="1497329"/>
                <a:ext cx="337605" cy="6675632"/>
              </a:xfrm>
              <a:prstGeom prst="bentConnector3">
                <a:avLst>
                  <a:gd name="adj1" fmla="val 167712"/>
                </a:avLst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3636F24-C2D7-4EEE-7D4A-378791C71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175" y="2557775"/>
              <a:ext cx="1350572" cy="135057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4698F23-3798-FCFA-F000-43111C928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845529" y="2538101"/>
              <a:ext cx="1350572" cy="1350572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732C6F1-0914-9D3D-7E8A-B6A290748296}"/>
                </a:ext>
              </a:extLst>
            </p:cNvPr>
            <p:cNvSpPr/>
            <p:nvPr/>
          </p:nvSpPr>
          <p:spPr>
            <a:xfrm>
              <a:off x="2695037" y="3318289"/>
              <a:ext cx="924537" cy="4650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90°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endParaRPr lang="en-US" altLang="ko-KR" dirty="0">
                <a:solidFill>
                  <a:sysClr val="windowText" lastClr="000000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940C1FB-AE50-CCF8-B870-8D8B34A89175}"/>
                </a:ext>
              </a:extLst>
            </p:cNvPr>
            <p:cNvSpPr/>
            <p:nvPr/>
          </p:nvSpPr>
          <p:spPr>
            <a:xfrm>
              <a:off x="9221089" y="2421142"/>
              <a:ext cx="1213159" cy="16226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0°     (0.7) 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rgbClr val="FF7C80"/>
                  </a:solidFill>
                  <a:latin typeface="프리젠테이션 5 Medium" pitchFamily="2" charset="-127"/>
                  <a:ea typeface="프리젠테이션 5 Medium" pitchFamily="2" charset="-127"/>
                </a:rPr>
                <a:t>------------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90°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 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(0.2)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rgbClr val="FF7C80"/>
                  </a:solidFill>
                  <a:latin typeface="프리젠테이션 5 Medium" pitchFamily="2" charset="-127"/>
                  <a:ea typeface="프리젠테이션 5 Medium" pitchFamily="2" charset="-127"/>
                </a:rPr>
                <a:t>------------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180°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(0.1)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rgbClr val="FF7C80"/>
                  </a:solidFill>
                  <a:latin typeface="프리젠테이션 5 Medium" pitchFamily="2" charset="-127"/>
                  <a:ea typeface="프리젠테이션 5 Medium" pitchFamily="2" charset="-127"/>
                </a:rPr>
                <a:t>------------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270°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(0.0)</a:t>
              </a:r>
            </a:p>
          </p:txBody>
        </p:sp>
      </p:grp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E295757C-EC4C-9CE4-0493-069421B40CFD}"/>
              </a:ext>
            </a:extLst>
          </p:cNvPr>
          <p:cNvSpPr/>
          <p:nvPr/>
        </p:nvSpPr>
        <p:spPr>
          <a:xfrm>
            <a:off x="8001931" y="1354420"/>
            <a:ext cx="624410" cy="1361139"/>
          </a:xfrm>
          <a:prstGeom prst="flowChartProcess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task head 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896CD27-6A5E-B5DA-53FC-2D6BBF486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38531"/>
              </p:ext>
            </p:extLst>
          </p:nvPr>
        </p:nvGraphicFramePr>
        <p:xfrm>
          <a:off x="7244927" y="1373257"/>
          <a:ext cx="376951" cy="13234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951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156753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sp>
        <p:nvSpPr>
          <p:cNvPr id="22" name="사다리꼴 21">
            <a:extLst>
              <a:ext uri="{FF2B5EF4-FFF2-40B4-BE49-F238E27FC236}">
                <a16:creationId xmlns:a16="http://schemas.microsoft.com/office/drawing/2014/main" id="{2DE3A838-4285-EB7B-79F4-D86F1C087561}"/>
              </a:ext>
            </a:extLst>
          </p:cNvPr>
          <p:cNvSpPr/>
          <p:nvPr/>
        </p:nvSpPr>
        <p:spPr>
          <a:xfrm rot="5400000">
            <a:off x="5830692" y="1717978"/>
            <a:ext cx="1470211" cy="624409"/>
          </a:xfrm>
          <a:prstGeom prst="trapezoid">
            <a:avLst>
              <a:gd name="adj" fmla="val 49406"/>
            </a:avLst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encoder</a:t>
            </a:r>
            <a:endParaRPr lang="ko-KR" altLang="en-US" sz="1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DE8D6AD-1813-D4C0-591C-CEC359A52EEC}"/>
              </a:ext>
            </a:extLst>
          </p:cNvPr>
          <p:cNvCxnSpPr>
            <a:cxnSpLocks/>
          </p:cNvCxnSpPr>
          <p:nvPr/>
        </p:nvCxnSpPr>
        <p:spPr>
          <a:xfrm>
            <a:off x="6935152" y="2030183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899E727-A175-D653-87CC-5D142C32D72C}"/>
              </a:ext>
            </a:extLst>
          </p:cNvPr>
          <p:cNvCxnSpPr>
            <a:cxnSpLocks/>
          </p:cNvCxnSpPr>
          <p:nvPr/>
        </p:nvCxnSpPr>
        <p:spPr>
          <a:xfrm>
            <a:off x="7697152" y="2036533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EADF83-A6DD-3692-EBC9-E0EF75F50489}"/>
              </a:ext>
            </a:extLst>
          </p:cNvPr>
          <p:cNvGrpSpPr/>
          <p:nvPr/>
        </p:nvGrpSpPr>
        <p:grpSpPr>
          <a:xfrm>
            <a:off x="3564130" y="4678742"/>
            <a:ext cx="6838390" cy="1622672"/>
            <a:chOff x="3564130" y="4678742"/>
            <a:chExt cx="6838390" cy="162267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26661E0-E042-A810-E87F-C7672E8F640D}"/>
                </a:ext>
              </a:extLst>
            </p:cNvPr>
            <p:cNvSpPr/>
            <p:nvPr/>
          </p:nvSpPr>
          <p:spPr>
            <a:xfrm>
              <a:off x="3564130" y="4678742"/>
              <a:ext cx="1213159" cy="16226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0°     (0.0) 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rgbClr val="FF7C80"/>
                  </a:solidFill>
                  <a:latin typeface="프리젠테이션 5 Medium" pitchFamily="2" charset="-127"/>
                  <a:ea typeface="프리젠테이션 5 Medium" pitchFamily="2" charset="-127"/>
                </a:rPr>
                <a:t>------------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90°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 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(1.0)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rgbClr val="FF7C80"/>
                  </a:solidFill>
                  <a:latin typeface="프리젠테이션 5 Medium" pitchFamily="2" charset="-127"/>
                  <a:ea typeface="프리젠테이션 5 Medium" pitchFamily="2" charset="-127"/>
                </a:rPr>
                <a:t>------------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180°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(0.0)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rgbClr val="FF7C80"/>
                  </a:solidFill>
                  <a:latin typeface="프리젠테이션 5 Medium" pitchFamily="2" charset="-127"/>
                  <a:ea typeface="프리젠테이션 5 Medium" pitchFamily="2" charset="-127"/>
                </a:rPr>
                <a:t>------------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270°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(0.0)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699DB8C-F24F-1102-7605-1773CFCAB53E}"/>
                </a:ext>
              </a:extLst>
            </p:cNvPr>
            <p:cNvSpPr/>
            <p:nvPr/>
          </p:nvSpPr>
          <p:spPr>
            <a:xfrm>
              <a:off x="4969984" y="4678766"/>
              <a:ext cx="1213159" cy="16226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0°     (0.7) 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rgbClr val="FF7C80"/>
                  </a:solidFill>
                  <a:latin typeface="프리젠테이션 5 Medium" pitchFamily="2" charset="-127"/>
                  <a:ea typeface="프리젠테이션 5 Medium" pitchFamily="2" charset="-127"/>
                </a:rPr>
                <a:t>------------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90°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 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(0.2)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rgbClr val="FF7C80"/>
                  </a:solidFill>
                  <a:latin typeface="프리젠테이션 5 Medium" pitchFamily="2" charset="-127"/>
                  <a:ea typeface="프리젠테이션 5 Medium" pitchFamily="2" charset="-127"/>
                </a:rPr>
                <a:t>------------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180°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(0.1)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rgbClr val="FF7C80"/>
                  </a:solidFill>
                  <a:latin typeface="프리젠테이션 5 Medium" pitchFamily="2" charset="-127"/>
                  <a:ea typeface="프리젠테이션 5 Medium" pitchFamily="2" charset="-127"/>
                </a:rPr>
                <a:t>------------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270°</a:t>
              </a:r>
              <a:r>
                <a:rPr lang="ko-KR" altLang="en-US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(0.0)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4FDC4F-BB8F-9100-9117-800184D0744D}"/>
                </a:ext>
              </a:extLst>
            </p:cNvPr>
            <p:cNvSpPr txBox="1"/>
            <p:nvPr/>
          </p:nvSpPr>
          <p:spPr>
            <a:xfrm>
              <a:off x="6565797" y="5086002"/>
              <a:ext cx="38367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dirty="0">
                  <a:latin typeface="프리젠테이션 5 Medium" pitchFamily="2" charset="-127"/>
                  <a:ea typeface="프리젠테이션 5 Medium" pitchFamily="2" charset="-127"/>
                </a:rPr>
                <a:t>CE = -(0 + </a:t>
              </a:r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log(0.2) </a:t>
              </a:r>
              <a:r>
                <a:rPr lang="fr-FR" altLang="ko-KR" dirty="0">
                  <a:latin typeface="프리젠테이션 5 Medium" pitchFamily="2" charset="-127"/>
                  <a:ea typeface="프리젠테이션 5 Medium" pitchFamily="2" charset="-127"/>
                </a:rPr>
                <a:t>+ 0 + 0)</a:t>
              </a:r>
            </a:p>
            <a:p>
              <a:r>
                <a:rPr lang="fr-FR" altLang="ko-KR" dirty="0">
                  <a:latin typeface="프리젠테이션 5 Medium" pitchFamily="2" charset="-127"/>
                  <a:ea typeface="프리젠테이션 5 Medium" pitchFamily="2" charset="-127"/>
                </a:rPr>
                <a:t>       = -(0 + (-1.609) + 0 + 0)</a:t>
              </a:r>
            </a:p>
            <a:p>
              <a:r>
                <a:rPr lang="fr-FR" altLang="ko-KR" dirty="0">
                  <a:latin typeface="프리젠테이션 5 Medium" pitchFamily="2" charset="-127"/>
                  <a:ea typeface="프리젠테이션 5 Medium" pitchFamily="2" charset="-127"/>
                </a:rPr>
                <a:t>       = 1.609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45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359D-4128-4E0B-A1AB-56DCBA4F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SimCLR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9DA1A-6D13-C3E2-B460-A85CE85F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1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A Simple Framework for Contrastive Learning of Visual Representations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DCFF32-2E5E-925C-FE90-EC981CBC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35" y="4128356"/>
            <a:ext cx="1743729" cy="17437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4F223A-F0AE-B6A2-3A5D-4B43B758D3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51999" y="4128355"/>
            <a:ext cx="1743729" cy="17437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E0789B-5D81-4861-3E7F-1B9F0BABD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319" y="3964412"/>
            <a:ext cx="1956040" cy="1956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11C27-A5DF-B1DE-9869-9BF9472D2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538" y="3870780"/>
            <a:ext cx="2143305" cy="2143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79650A-A68A-C7A5-2476-AFFCA4463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359" y="3915762"/>
            <a:ext cx="2097406" cy="2097406"/>
          </a:xfrm>
          <a:prstGeom prst="rect">
            <a:avLst/>
          </a:prstGeom>
        </p:spPr>
      </p:pic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72A28F3F-6AC3-0B5A-C0A5-70630AC37848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 rot="5400000" flipH="1" flipV="1">
            <a:off x="3905357" y="2010523"/>
            <a:ext cx="257576" cy="3978091"/>
          </a:xfrm>
          <a:prstGeom prst="curvedConnector3">
            <a:avLst>
              <a:gd name="adj1" fmla="val 188751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6E1604E6-3ED4-E4A3-9C42-A8F6E005AFEC}"/>
              </a:ext>
            </a:extLst>
          </p:cNvPr>
          <p:cNvCxnSpPr>
            <a:cxnSpLocks/>
            <a:stCxn id="4" idx="0"/>
            <a:endCxn id="6" idx="0"/>
          </p:cNvCxnSpPr>
          <p:nvPr/>
        </p:nvCxnSpPr>
        <p:spPr>
          <a:xfrm rot="5400000" flipH="1" flipV="1">
            <a:off x="4912247" y="1097265"/>
            <a:ext cx="163944" cy="5898239"/>
          </a:xfrm>
          <a:prstGeom prst="curvedConnector3">
            <a:avLst>
              <a:gd name="adj1" fmla="val 483682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B8EC345F-C917-67BD-6529-3DF0D734B328}"/>
              </a:ext>
            </a:extLst>
          </p:cNvPr>
          <p:cNvCxnSpPr>
            <a:cxnSpLocks/>
            <a:stCxn id="4" idx="0"/>
            <a:endCxn id="8" idx="0"/>
          </p:cNvCxnSpPr>
          <p:nvPr/>
        </p:nvCxnSpPr>
        <p:spPr>
          <a:xfrm rot="5400000" flipH="1" flipV="1">
            <a:off x="5901284" y="59578"/>
            <a:ext cx="212594" cy="7924962"/>
          </a:xfrm>
          <a:prstGeom prst="curvedConnector3">
            <a:avLst>
              <a:gd name="adj1" fmla="val 519573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366FD596-A0CC-D759-A2BF-15E74E950F04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4944740" y="3049905"/>
            <a:ext cx="257575" cy="1899327"/>
          </a:xfrm>
          <a:prstGeom prst="curvedConnector3">
            <a:avLst>
              <a:gd name="adj1" fmla="val 188751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A61660A3-39AF-8858-9F13-4EABD2D68D19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5951630" y="2136647"/>
            <a:ext cx="163943" cy="3819475"/>
          </a:xfrm>
          <a:prstGeom prst="curvedConnector3">
            <a:avLst>
              <a:gd name="adj1" fmla="val 534721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DC53EB97-686F-4B23-67FF-644DC24A9C4B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5400000" flipH="1" flipV="1">
            <a:off x="6940667" y="1098960"/>
            <a:ext cx="212593" cy="5846198"/>
          </a:xfrm>
          <a:prstGeom prst="curvedConnector3">
            <a:avLst>
              <a:gd name="adj1" fmla="val 480216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B8CFBB-2893-4A5E-1E10-E86BCE487810}"/>
              </a:ext>
            </a:extLst>
          </p:cNvPr>
          <p:cNvGrpSpPr/>
          <p:nvPr/>
        </p:nvGrpSpPr>
        <p:grpSpPr>
          <a:xfrm>
            <a:off x="9841400" y="1998512"/>
            <a:ext cx="1177365" cy="1107873"/>
            <a:chOff x="9777505" y="1027906"/>
            <a:chExt cx="1177365" cy="1107873"/>
          </a:xfrm>
        </p:grpSpPr>
        <p:sp>
          <p:nvSpPr>
            <p:cNvPr id="45" name="화살표: 왼쪽/오른쪽 44">
              <a:extLst>
                <a:ext uri="{FF2B5EF4-FFF2-40B4-BE49-F238E27FC236}">
                  <a16:creationId xmlns:a16="http://schemas.microsoft.com/office/drawing/2014/main" id="{8BCF928C-8A58-09D2-F04C-7F93E2DD3168}"/>
                </a:ext>
              </a:extLst>
            </p:cNvPr>
            <p:cNvSpPr/>
            <p:nvPr/>
          </p:nvSpPr>
          <p:spPr>
            <a:xfrm>
              <a:off x="9873129" y="1027906"/>
              <a:ext cx="938306" cy="119576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6" name="화살표: 왼쪽/오른쪽 45">
              <a:extLst>
                <a:ext uri="{FF2B5EF4-FFF2-40B4-BE49-F238E27FC236}">
                  <a16:creationId xmlns:a16="http://schemas.microsoft.com/office/drawing/2014/main" id="{23AADE47-F42F-E3A8-B559-AEBCCD590669}"/>
                </a:ext>
              </a:extLst>
            </p:cNvPr>
            <p:cNvSpPr/>
            <p:nvPr/>
          </p:nvSpPr>
          <p:spPr>
            <a:xfrm>
              <a:off x="9873129" y="1669748"/>
              <a:ext cx="938306" cy="119576"/>
            </a:xfrm>
            <a:prstGeom prst="left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7ECDB7-9F35-18E7-6550-99452F816328}"/>
                </a:ext>
              </a:extLst>
            </p:cNvPr>
            <p:cNvSpPr txBox="1"/>
            <p:nvPr/>
          </p:nvSpPr>
          <p:spPr>
            <a:xfrm>
              <a:off x="9777505" y="1108674"/>
              <a:ext cx="11295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negative</a:t>
              </a:r>
              <a:endParaRPr lang="ko-KR" altLang="en-US" sz="20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D041CD9-B925-F1E1-669C-0A878F51E906}"/>
                </a:ext>
              </a:extLst>
            </p:cNvPr>
            <p:cNvSpPr txBox="1"/>
            <p:nvPr/>
          </p:nvSpPr>
          <p:spPr>
            <a:xfrm>
              <a:off x="9825317" y="1735669"/>
              <a:ext cx="11295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  <a:latin typeface="프리젠테이션 5 Medium" pitchFamily="2" charset="-127"/>
                  <a:ea typeface="프리젠테이션 5 Medium" pitchFamily="2" charset="-127"/>
                </a:rPr>
                <a:t>positive</a:t>
              </a:r>
              <a:endParaRPr lang="ko-KR" altLang="en-US" sz="2000" dirty="0">
                <a:solidFill>
                  <a:schemeClr val="tx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F7208A1E-87F4-0745-1423-13CBA8FA2092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3084482" y="3088974"/>
            <a:ext cx="1" cy="2078764"/>
          </a:xfrm>
          <a:prstGeom prst="curvedConnector3">
            <a:avLst>
              <a:gd name="adj1" fmla="val 22860100000"/>
            </a:avLst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AAD13-DC24-BDF1-83E3-4DBB819D1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45B1B-673D-B4F6-5FEB-1665C17B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SimCLR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28A2C-762A-C186-B9B1-778C029CA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1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000" dirty="0"/>
              <a:t>A Simple Framework for Contrastive Learning of Visual Representations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>
                <a:highlight>
                  <a:srgbClr val="BDE1F8"/>
                </a:highlight>
              </a:rPr>
              <a:t>학습 목표 </a:t>
            </a:r>
            <a:r>
              <a:rPr lang="en-US" altLang="ko-KR" sz="2000" dirty="0">
                <a:highlight>
                  <a:srgbClr val="BDE1F8"/>
                </a:highlight>
              </a:rPr>
              <a:t>: </a:t>
            </a:r>
            <a:r>
              <a:rPr lang="ko-KR" altLang="en-US" sz="2000" dirty="0">
                <a:highlight>
                  <a:srgbClr val="BDE1F8"/>
                </a:highlight>
              </a:rPr>
              <a:t>두 이미지가 </a:t>
            </a:r>
            <a:r>
              <a:rPr lang="en-US" altLang="ko-KR" sz="2000" dirty="0">
                <a:highlight>
                  <a:srgbClr val="BDE1F8"/>
                </a:highlight>
              </a:rPr>
              <a:t>positive pair</a:t>
            </a:r>
            <a:r>
              <a:rPr lang="ko-KR" altLang="en-US" sz="2000" dirty="0">
                <a:highlight>
                  <a:srgbClr val="BDE1F8"/>
                </a:highlight>
              </a:rPr>
              <a:t>인지</a:t>
            </a:r>
            <a:r>
              <a:rPr lang="en-US" altLang="ko-KR" sz="2000" dirty="0">
                <a:highlight>
                  <a:srgbClr val="BDE1F8"/>
                </a:highlight>
              </a:rPr>
              <a:t>, negative pair</a:t>
            </a:r>
            <a:r>
              <a:rPr lang="ko-KR" altLang="en-US" sz="2000" dirty="0">
                <a:highlight>
                  <a:srgbClr val="BDE1F8"/>
                </a:highlight>
              </a:rPr>
              <a:t>인지에 대한 예측과 실제 정답 간의 차이</a:t>
            </a:r>
            <a:r>
              <a:rPr lang="en-US" altLang="ko-KR" sz="2000" dirty="0">
                <a:highlight>
                  <a:srgbClr val="BDE1F8"/>
                </a:highlight>
              </a:rPr>
              <a:t>(loss) </a:t>
            </a:r>
            <a:r>
              <a:rPr lang="ko-KR" altLang="en-US" sz="2000" dirty="0">
                <a:highlight>
                  <a:srgbClr val="BDE1F8"/>
                </a:highlight>
              </a:rPr>
              <a:t>최소화</a:t>
            </a:r>
            <a:endParaRPr lang="en-US" altLang="ko-KR" sz="2000" dirty="0">
              <a:highlight>
                <a:srgbClr val="BDE1F8"/>
              </a:highlight>
            </a:endParaRPr>
          </a:p>
          <a:p>
            <a:pPr marL="0" indent="0">
              <a:buNone/>
            </a:pPr>
            <a:r>
              <a:rPr lang="en-US" altLang="ko-KR" sz="2000" dirty="0"/>
              <a:t>augmentation</a:t>
            </a:r>
            <a:r>
              <a:rPr lang="ko-KR" altLang="en-US" sz="2000" dirty="0"/>
              <a:t>된 원본 이미지와 다른 이미지들을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원본 이미지와 같은 이미지인지 아닌지 구별하며 표현을 학습하는 방식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41223C-774B-403F-1CC5-69C06FE27BFC}"/>
              </a:ext>
            </a:extLst>
          </p:cNvPr>
          <p:cNvGrpSpPr/>
          <p:nvPr/>
        </p:nvGrpSpPr>
        <p:grpSpPr>
          <a:xfrm>
            <a:off x="2719477" y="2484407"/>
            <a:ext cx="6753045" cy="2139351"/>
            <a:chOff x="1173235" y="2363637"/>
            <a:chExt cx="9845530" cy="31961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30EA56-C60F-5860-3CB2-61302D971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235" y="3674032"/>
              <a:ext cx="1743729" cy="174372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D8B62E-446F-D1CD-895F-8035B039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51999" y="3674031"/>
              <a:ext cx="1743729" cy="17437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2AA240-917F-91C0-387A-441A392E3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5319" y="3510088"/>
              <a:ext cx="1956040" cy="19560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C9B8785-8F7C-90FA-951C-9709A9D77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1538" y="3416456"/>
              <a:ext cx="2143305" cy="214330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0E83BF-59F7-0699-4DFC-3ED296BA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1359" y="3461438"/>
              <a:ext cx="2097406" cy="2097406"/>
            </a:xfrm>
            <a:prstGeom prst="rect">
              <a:avLst/>
            </a:prstGeom>
          </p:spPr>
        </p:pic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6C99D711-8321-C999-B800-24539EEFA1E8}"/>
                </a:ext>
              </a:extLst>
            </p:cNvPr>
            <p:cNvCxnSpPr>
              <a:cxnSpLocks/>
              <a:stCxn id="4" idx="0"/>
              <a:endCxn id="7" idx="0"/>
            </p:cNvCxnSpPr>
            <p:nvPr/>
          </p:nvCxnSpPr>
          <p:spPr>
            <a:xfrm rot="5400000" flipH="1" flipV="1">
              <a:off x="3905357" y="1556199"/>
              <a:ext cx="257576" cy="3978091"/>
            </a:xfrm>
            <a:prstGeom prst="curvedConnector3">
              <a:avLst>
                <a:gd name="adj1" fmla="val 188751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구부러짐 21">
              <a:extLst>
                <a:ext uri="{FF2B5EF4-FFF2-40B4-BE49-F238E27FC236}">
                  <a16:creationId xmlns:a16="http://schemas.microsoft.com/office/drawing/2014/main" id="{82070596-19DC-79F9-D630-C4D685FFC848}"/>
                </a:ext>
              </a:extLst>
            </p:cNvPr>
            <p:cNvCxnSpPr>
              <a:cxnSpLocks/>
              <a:stCxn id="4" idx="0"/>
              <a:endCxn id="6" idx="0"/>
            </p:cNvCxnSpPr>
            <p:nvPr/>
          </p:nvCxnSpPr>
          <p:spPr>
            <a:xfrm rot="5400000" flipH="1" flipV="1">
              <a:off x="4912247" y="642941"/>
              <a:ext cx="163944" cy="5898239"/>
            </a:xfrm>
            <a:prstGeom prst="curvedConnector3">
              <a:avLst>
                <a:gd name="adj1" fmla="val 483682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232A0BCF-AE75-41FD-79B5-528F96A4CA78}"/>
                </a:ext>
              </a:extLst>
            </p:cNvPr>
            <p:cNvCxnSpPr>
              <a:cxnSpLocks/>
              <a:stCxn id="4" idx="0"/>
              <a:endCxn id="8" idx="0"/>
            </p:cNvCxnSpPr>
            <p:nvPr/>
          </p:nvCxnSpPr>
          <p:spPr>
            <a:xfrm rot="5400000" flipH="1" flipV="1">
              <a:off x="5901284" y="-394746"/>
              <a:ext cx="212594" cy="7924962"/>
            </a:xfrm>
            <a:prstGeom prst="curvedConnector3">
              <a:avLst>
                <a:gd name="adj1" fmla="val 519573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구부러짐 32">
              <a:extLst>
                <a:ext uri="{FF2B5EF4-FFF2-40B4-BE49-F238E27FC236}">
                  <a16:creationId xmlns:a16="http://schemas.microsoft.com/office/drawing/2014/main" id="{8F103010-5FFA-692C-5741-F587BB0EFBD5}"/>
                </a:ext>
              </a:extLst>
            </p:cNvPr>
            <p:cNvCxnSpPr>
              <a:cxnSpLocks/>
              <a:stCxn id="5" idx="0"/>
              <a:endCxn id="7" idx="0"/>
            </p:cNvCxnSpPr>
            <p:nvPr/>
          </p:nvCxnSpPr>
          <p:spPr>
            <a:xfrm rot="5400000" flipH="1" flipV="1">
              <a:off x="4944740" y="2595581"/>
              <a:ext cx="257575" cy="1899327"/>
            </a:xfrm>
            <a:prstGeom prst="curvedConnector3">
              <a:avLst>
                <a:gd name="adj1" fmla="val 188751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구부러짐 36">
              <a:extLst>
                <a:ext uri="{FF2B5EF4-FFF2-40B4-BE49-F238E27FC236}">
                  <a16:creationId xmlns:a16="http://schemas.microsoft.com/office/drawing/2014/main" id="{3C288EDA-5BCA-7CB0-B5CC-4BCD7AD6554F}"/>
                </a:ext>
              </a:extLst>
            </p:cNvPr>
            <p:cNvCxnSpPr>
              <a:cxnSpLocks/>
              <a:stCxn id="5" idx="0"/>
              <a:endCxn id="6" idx="0"/>
            </p:cNvCxnSpPr>
            <p:nvPr/>
          </p:nvCxnSpPr>
          <p:spPr>
            <a:xfrm rot="5400000" flipH="1" flipV="1">
              <a:off x="5951630" y="1682323"/>
              <a:ext cx="163943" cy="3819475"/>
            </a:xfrm>
            <a:prstGeom prst="curvedConnector3">
              <a:avLst>
                <a:gd name="adj1" fmla="val 534721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58D485E4-6720-F21F-834A-A3FE58C90887}"/>
                </a:ext>
              </a:extLst>
            </p:cNvPr>
            <p:cNvCxnSpPr>
              <a:cxnSpLocks/>
              <a:stCxn id="5" idx="0"/>
              <a:endCxn id="8" idx="0"/>
            </p:cNvCxnSpPr>
            <p:nvPr/>
          </p:nvCxnSpPr>
          <p:spPr>
            <a:xfrm rot="5400000" flipH="1" flipV="1">
              <a:off x="6940667" y="644636"/>
              <a:ext cx="212593" cy="5846198"/>
            </a:xfrm>
            <a:prstGeom prst="curvedConnector3">
              <a:avLst>
                <a:gd name="adj1" fmla="val 480216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25148C8-F349-54F7-7969-E86B2D543191}"/>
                </a:ext>
              </a:extLst>
            </p:cNvPr>
            <p:cNvGrpSpPr/>
            <p:nvPr/>
          </p:nvGrpSpPr>
          <p:grpSpPr>
            <a:xfrm>
              <a:off x="9793235" y="2363637"/>
              <a:ext cx="984033" cy="964601"/>
              <a:chOff x="9777505" y="1027906"/>
              <a:chExt cx="1177365" cy="1144037"/>
            </a:xfrm>
          </p:grpSpPr>
          <p:sp>
            <p:nvSpPr>
              <p:cNvPr id="45" name="화살표: 왼쪽/오른쪽 44">
                <a:extLst>
                  <a:ext uri="{FF2B5EF4-FFF2-40B4-BE49-F238E27FC236}">
                    <a16:creationId xmlns:a16="http://schemas.microsoft.com/office/drawing/2014/main" id="{25A79771-C2F9-680E-E94A-14A83606CD9D}"/>
                  </a:ext>
                </a:extLst>
              </p:cNvPr>
              <p:cNvSpPr/>
              <p:nvPr/>
            </p:nvSpPr>
            <p:spPr>
              <a:xfrm>
                <a:off x="9873129" y="1027906"/>
                <a:ext cx="938306" cy="119576"/>
              </a:xfrm>
              <a:prstGeom prst="left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46" name="화살표: 왼쪽/오른쪽 45">
                <a:extLst>
                  <a:ext uri="{FF2B5EF4-FFF2-40B4-BE49-F238E27FC236}">
                    <a16:creationId xmlns:a16="http://schemas.microsoft.com/office/drawing/2014/main" id="{56CD4F68-78E2-83BA-D23C-E6B684AFBBEC}"/>
                  </a:ext>
                </a:extLst>
              </p:cNvPr>
              <p:cNvSpPr/>
              <p:nvPr/>
            </p:nvSpPr>
            <p:spPr>
              <a:xfrm>
                <a:off x="9873129" y="1669748"/>
                <a:ext cx="938306" cy="119576"/>
              </a:xfrm>
              <a:prstGeom prst="leftRightArrow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349423-EFEB-9923-F1D7-B839E32841A5}"/>
                  </a:ext>
                </a:extLst>
              </p:cNvPr>
              <p:cNvSpPr txBox="1"/>
              <p:nvPr/>
            </p:nvSpPr>
            <p:spPr>
              <a:xfrm>
                <a:off x="9777505" y="1108674"/>
                <a:ext cx="1129552" cy="436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FF0000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negative</a:t>
                </a:r>
                <a:endParaRPr lang="ko-KR" altLang="en-US" sz="1000" dirty="0">
                  <a:solidFill>
                    <a:srgbClr val="FF0000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DB75F6-EEC1-7546-6349-892387DAE6DA}"/>
                  </a:ext>
                </a:extLst>
              </p:cNvPr>
              <p:cNvSpPr txBox="1"/>
              <p:nvPr/>
            </p:nvSpPr>
            <p:spPr>
              <a:xfrm>
                <a:off x="9825318" y="1735669"/>
                <a:ext cx="1129552" cy="436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positive</a:t>
                </a:r>
                <a:endParaRPr lang="ko-KR" altLang="en-US" sz="1000" dirty="0">
                  <a:solidFill>
                    <a:schemeClr val="tx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cxnSp>
          <p:nvCxnSpPr>
            <p:cNvPr id="14" name="연결선: 구부러짐 13">
              <a:extLst>
                <a:ext uri="{FF2B5EF4-FFF2-40B4-BE49-F238E27FC236}">
                  <a16:creationId xmlns:a16="http://schemas.microsoft.com/office/drawing/2014/main" id="{25E8D022-D7B2-537D-2D0E-1C2B8888F30B}"/>
                </a:ext>
              </a:extLst>
            </p:cNvPr>
            <p:cNvCxnSpPr>
              <a:cxnSpLocks/>
              <a:stCxn id="4" idx="0"/>
              <a:endCxn id="5" idx="0"/>
            </p:cNvCxnSpPr>
            <p:nvPr/>
          </p:nvCxnSpPr>
          <p:spPr>
            <a:xfrm rot="5400000" flipH="1" flipV="1">
              <a:off x="3084482" y="2634650"/>
              <a:ext cx="1" cy="2078764"/>
            </a:xfrm>
            <a:prstGeom prst="curvedConnector3">
              <a:avLst>
                <a:gd name="adj1" fmla="val 22860100000"/>
              </a:avLst>
            </a:prstGeom>
            <a:ln w="38100">
              <a:solidFill>
                <a:schemeClr val="tx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1480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C212C-58EE-B419-28DD-4F54FE6D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SimCLR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0AC18-808C-0B8D-B511-6EC17993D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0508"/>
            <a:ext cx="900000" cy="9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D0617C-3FA8-C503-B1DF-EEB266F2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2491699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9D967-4FD6-C512-4BA4-E52F0E49C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28689"/>
            <a:ext cx="900000" cy="9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2391D8-C573-5793-04E7-00FE1A39D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15945"/>
            <a:ext cx="900000" cy="9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8251C9-EB69-A4D6-4058-881412D78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228689"/>
            <a:ext cx="900000" cy="90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CD7711-9DD2-FE8F-C3BF-C301A035E354}"/>
              </a:ext>
            </a:extLst>
          </p:cNvPr>
          <p:cNvSpPr/>
          <p:nvPr/>
        </p:nvSpPr>
        <p:spPr>
          <a:xfrm>
            <a:off x="2473937" y="2077638"/>
            <a:ext cx="1541253" cy="3736560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Model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788581A-505B-428A-F400-05BDE33C59E1}"/>
              </a:ext>
            </a:extLst>
          </p:cNvPr>
          <p:cNvGrpSpPr/>
          <p:nvPr/>
        </p:nvGrpSpPr>
        <p:grpSpPr>
          <a:xfrm>
            <a:off x="1738200" y="2255719"/>
            <a:ext cx="648442" cy="3380398"/>
            <a:chOff x="1781332" y="2221987"/>
            <a:chExt cx="648442" cy="3380398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EEA3666-0CDB-8E63-1F83-2BFCF2874114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2221987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2F523A0-E7F9-BBFE-F3E8-10B4F6A9C36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3024244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1627871-B7D9-C2E7-CD93-75FC7A0005CD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3877447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20E3A79-650A-6757-3C54-032A5EBD3786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4759872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3ADAD7A-0609-AC06-D245-3BB8665862E9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5602385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2150D62-2C94-9276-BED7-2542A33FA82E}"/>
              </a:ext>
            </a:extLst>
          </p:cNvPr>
          <p:cNvGrpSpPr/>
          <p:nvPr/>
        </p:nvGrpSpPr>
        <p:grpSpPr>
          <a:xfrm>
            <a:off x="4113987" y="2255719"/>
            <a:ext cx="648442" cy="3380398"/>
            <a:chOff x="1781332" y="2221987"/>
            <a:chExt cx="648442" cy="3380398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8334819-033D-A059-2FC8-E35B63A499BA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2221987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9BD2147-ED34-E090-FFAA-665D96E601B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3024244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D7575A7-888F-41C1-81B8-4486B4AE42BD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3877447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54278FD-0F9E-FDBF-16B9-412CD1EF7C9F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4759872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93E3B55-37A8-5D71-C976-FB4CD1EE6A2F}"/>
                </a:ext>
              </a:extLst>
            </p:cNvPr>
            <p:cNvCxnSpPr>
              <a:cxnSpLocks/>
            </p:cNvCxnSpPr>
            <p:nvPr/>
          </p:nvCxnSpPr>
          <p:spPr>
            <a:xfrm>
              <a:off x="1781332" y="5602385"/>
              <a:ext cx="648442" cy="0"/>
            </a:xfrm>
            <a:prstGeom prst="straightConnector1">
              <a:avLst/>
            </a:prstGeom>
            <a:ln w="57150">
              <a:solidFill>
                <a:srgbClr val="FF7C8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2F104E-2A98-63CF-EE13-213CE902846D}"/>
              </a:ext>
            </a:extLst>
          </p:cNvPr>
          <p:cNvSpPr/>
          <p:nvPr/>
        </p:nvSpPr>
        <p:spPr>
          <a:xfrm>
            <a:off x="4965700" y="2013038"/>
            <a:ext cx="540000" cy="54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781AF3-5F36-7E6E-BBC3-E36547260E31}"/>
              </a:ext>
            </a:extLst>
          </p:cNvPr>
          <p:cNvSpPr/>
          <p:nvPr/>
        </p:nvSpPr>
        <p:spPr>
          <a:xfrm>
            <a:off x="4965700" y="2787976"/>
            <a:ext cx="540000" cy="54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7FAF60-13EA-0D1B-C58A-C40B8A3E2B9B}"/>
              </a:ext>
            </a:extLst>
          </p:cNvPr>
          <p:cNvSpPr/>
          <p:nvPr/>
        </p:nvSpPr>
        <p:spPr>
          <a:xfrm>
            <a:off x="4965700" y="3663218"/>
            <a:ext cx="540000" cy="540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2A4198E-07F5-0404-E898-AC5CEC914545}"/>
              </a:ext>
            </a:extLst>
          </p:cNvPr>
          <p:cNvSpPr/>
          <p:nvPr/>
        </p:nvSpPr>
        <p:spPr>
          <a:xfrm>
            <a:off x="4965700" y="4523604"/>
            <a:ext cx="540000" cy="54000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37642B-CCB0-8A01-260A-A34E6EA1B4DB}"/>
              </a:ext>
            </a:extLst>
          </p:cNvPr>
          <p:cNvSpPr/>
          <p:nvPr/>
        </p:nvSpPr>
        <p:spPr>
          <a:xfrm>
            <a:off x="4965700" y="5408689"/>
            <a:ext cx="540000" cy="54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E22F74-E427-7776-47A3-D989F4AD6A5C}"/>
              </a:ext>
            </a:extLst>
          </p:cNvPr>
          <p:cNvSpPr/>
          <p:nvPr/>
        </p:nvSpPr>
        <p:spPr>
          <a:xfrm>
            <a:off x="4849844" y="1880390"/>
            <a:ext cx="746372" cy="41330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7" name="설명선: 선 46">
            <a:extLst>
              <a:ext uri="{FF2B5EF4-FFF2-40B4-BE49-F238E27FC236}">
                <a16:creationId xmlns:a16="http://schemas.microsoft.com/office/drawing/2014/main" id="{F29ECE8B-4013-DD60-9ECD-4A1F0B776C13}"/>
              </a:ext>
            </a:extLst>
          </p:cNvPr>
          <p:cNvSpPr/>
          <p:nvPr/>
        </p:nvSpPr>
        <p:spPr>
          <a:xfrm>
            <a:off x="6319979" y="1644347"/>
            <a:ext cx="5149677" cy="2102153"/>
          </a:xfrm>
          <a:prstGeom prst="borderCallout1">
            <a:avLst>
              <a:gd name="adj1" fmla="val 80895"/>
              <a:gd name="adj2" fmla="val -314"/>
              <a:gd name="adj3" fmla="val 76326"/>
              <a:gd name="adj4" fmla="val -13320"/>
            </a:avLst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80C710-EE8E-9694-9992-A7A69852D1EF}"/>
              </a:ext>
            </a:extLst>
          </p:cNvPr>
          <p:cNvGrpSpPr/>
          <p:nvPr/>
        </p:nvGrpSpPr>
        <p:grpSpPr>
          <a:xfrm>
            <a:off x="6676606" y="1883026"/>
            <a:ext cx="4532211" cy="1594383"/>
            <a:chOff x="6642100" y="1802512"/>
            <a:chExt cx="4532211" cy="1594383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47D92847-C03E-9534-1676-CF1DBCC1B266}"/>
                </a:ext>
              </a:extLst>
            </p:cNvPr>
            <p:cNvSpPr/>
            <p:nvPr/>
          </p:nvSpPr>
          <p:spPr>
            <a:xfrm>
              <a:off x="6678244" y="2857500"/>
              <a:ext cx="945602" cy="539395"/>
            </a:xfrm>
            <a:prstGeom prst="round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D85042CC-0369-894A-188B-118AB67ED41C}"/>
                </a:ext>
              </a:extLst>
            </p:cNvPr>
            <p:cNvSpPr/>
            <p:nvPr/>
          </p:nvSpPr>
          <p:spPr>
            <a:xfrm>
              <a:off x="7826374" y="2849184"/>
              <a:ext cx="945602" cy="539395"/>
            </a:xfrm>
            <a:prstGeom prst="round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A500EC3-334A-A090-57A1-A937931A506F}"/>
                </a:ext>
              </a:extLst>
            </p:cNvPr>
            <p:cNvSpPr/>
            <p:nvPr/>
          </p:nvSpPr>
          <p:spPr>
            <a:xfrm>
              <a:off x="8977462" y="2845954"/>
              <a:ext cx="945602" cy="539395"/>
            </a:xfrm>
            <a:prstGeom prst="round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9C261C47-86CE-E8B6-9B80-11111B730565}"/>
                </a:ext>
              </a:extLst>
            </p:cNvPr>
            <p:cNvSpPr/>
            <p:nvPr/>
          </p:nvSpPr>
          <p:spPr>
            <a:xfrm>
              <a:off x="10112038" y="2845954"/>
              <a:ext cx="945602" cy="539395"/>
            </a:xfrm>
            <a:prstGeom prst="round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D5051E8-B791-BE1E-7E31-F34E2537A161}"/>
                </a:ext>
              </a:extLst>
            </p:cNvPr>
            <p:cNvSpPr/>
            <p:nvPr/>
          </p:nvSpPr>
          <p:spPr>
            <a:xfrm>
              <a:off x="8435530" y="1875336"/>
              <a:ext cx="945602" cy="539395"/>
            </a:xfrm>
            <a:prstGeom prst="round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F855D-A120-AC9F-5FF0-47AA297C05A5}"/>
                </a:ext>
              </a:extLst>
            </p:cNvPr>
            <p:cNvSpPr/>
            <p:nvPr/>
          </p:nvSpPr>
          <p:spPr>
            <a:xfrm>
              <a:off x="8501624" y="1973071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4743611-1E16-D9F6-18CA-52E3B5E6BBB6}"/>
                </a:ext>
              </a:extLst>
            </p:cNvPr>
            <p:cNvSpPr/>
            <p:nvPr/>
          </p:nvSpPr>
          <p:spPr>
            <a:xfrm>
              <a:off x="8951255" y="1967488"/>
              <a:ext cx="360000" cy="360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ACBADF-B183-D19D-1E3A-EFF0B4F077E7}"/>
                </a:ext>
              </a:extLst>
            </p:cNvPr>
            <p:cNvGrpSpPr/>
            <p:nvPr/>
          </p:nvGrpSpPr>
          <p:grpSpPr>
            <a:xfrm>
              <a:off x="6768257" y="2948926"/>
              <a:ext cx="776444" cy="360000"/>
              <a:chOff x="6665028" y="4075538"/>
              <a:chExt cx="776444" cy="3600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2569514-BDC8-0FC2-5EE7-BDA204AF190A}"/>
                  </a:ext>
                </a:extLst>
              </p:cNvPr>
              <p:cNvSpPr/>
              <p:nvPr/>
            </p:nvSpPr>
            <p:spPr>
              <a:xfrm>
                <a:off x="6665028" y="4075538"/>
                <a:ext cx="360000" cy="360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B3F344-5BF4-21A0-38B3-61AC1AE02BA2}"/>
                  </a:ext>
                </a:extLst>
              </p:cNvPr>
              <p:cNvSpPr/>
              <p:nvPr/>
            </p:nvSpPr>
            <p:spPr>
              <a:xfrm>
                <a:off x="7081472" y="4075538"/>
                <a:ext cx="360000" cy="360000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9369EF9-DCA4-7CD3-83DF-95405804EDB3}"/>
                </a:ext>
              </a:extLst>
            </p:cNvPr>
            <p:cNvGrpSpPr/>
            <p:nvPr/>
          </p:nvGrpSpPr>
          <p:grpSpPr>
            <a:xfrm>
              <a:off x="7913775" y="2948926"/>
              <a:ext cx="776383" cy="360000"/>
              <a:chOff x="7748791" y="4075538"/>
              <a:chExt cx="776383" cy="3600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0589460-8678-2A15-7089-3BE9D71874F3}"/>
                  </a:ext>
                </a:extLst>
              </p:cNvPr>
              <p:cNvSpPr/>
              <p:nvPr/>
            </p:nvSpPr>
            <p:spPr>
              <a:xfrm>
                <a:off x="8165174" y="4075538"/>
                <a:ext cx="360000" cy="360000"/>
              </a:xfrm>
              <a:prstGeom prst="rect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FD99846-11A6-A50A-4421-865F69FD4204}"/>
                  </a:ext>
                </a:extLst>
              </p:cNvPr>
              <p:cNvSpPr/>
              <p:nvPr/>
            </p:nvSpPr>
            <p:spPr>
              <a:xfrm>
                <a:off x="7748791" y="4075538"/>
                <a:ext cx="360000" cy="360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D26DF13-ECA2-BD12-E742-38A6EE4ED17D}"/>
                </a:ext>
              </a:extLst>
            </p:cNvPr>
            <p:cNvGrpSpPr/>
            <p:nvPr/>
          </p:nvGrpSpPr>
          <p:grpSpPr>
            <a:xfrm>
              <a:off x="9046532" y="2938880"/>
              <a:ext cx="776444" cy="360000"/>
              <a:chOff x="8903519" y="4059142"/>
              <a:chExt cx="776444" cy="36000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ABBA776-8831-4EFD-8E8B-D88160A3543C}"/>
                  </a:ext>
                </a:extLst>
              </p:cNvPr>
              <p:cNvSpPr/>
              <p:nvPr/>
            </p:nvSpPr>
            <p:spPr>
              <a:xfrm>
                <a:off x="9319963" y="4059142"/>
                <a:ext cx="360000" cy="360000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CDEB442-C2BE-056C-AEAC-413606D66573}"/>
                  </a:ext>
                </a:extLst>
              </p:cNvPr>
              <p:cNvSpPr/>
              <p:nvPr/>
            </p:nvSpPr>
            <p:spPr>
              <a:xfrm>
                <a:off x="8903519" y="4059142"/>
                <a:ext cx="360000" cy="360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1465E4B-0FD9-0E22-3DB0-14E6BE9BCAF7}"/>
                </a:ext>
              </a:extLst>
            </p:cNvPr>
            <p:cNvGrpSpPr/>
            <p:nvPr/>
          </p:nvGrpSpPr>
          <p:grpSpPr>
            <a:xfrm>
              <a:off x="10192050" y="2938880"/>
              <a:ext cx="776444" cy="360000"/>
              <a:chOff x="9987221" y="4059142"/>
              <a:chExt cx="776444" cy="36000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0992E83-AC3C-4C46-FF90-D84D48D2F026}"/>
                  </a:ext>
                </a:extLst>
              </p:cNvPr>
              <p:cNvSpPr/>
              <p:nvPr/>
            </p:nvSpPr>
            <p:spPr>
              <a:xfrm>
                <a:off x="10403665" y="4059142"/>
                <a:ext cx="360000" cy="360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F7B19DF-A466-7171-7659-B40335BA2BCE}"/>
                  </a:ext>
                </a:extLst>
              </p:cNvPr>
              <p:cNvSpPr/>
              <p:nvPr/>
            </p:nvSpPr>
            <p:spPr>
              <a:xfrm>
                <a:off x="9987221" y="4059142"/>
                <a:ext cx="360000" cy="360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C6323856-A225-B539-045B-0E6F8F7EAEAF}"/>
                </a:ext>
              </a:extLst>
            </p:cNvPr>
            <p:cNvSpPr/>
            <p:nvPr/>
          </p:nvSpPr>
          <p:spPr>
            <a:xfrm>
              <a:off x="10153950" y="1802512"/>
              <a:ext cx="1020361" cy="469014"/>
            </a:xfrm>
            <a:prstGeom prst="round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유사도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009C876C-A2D0-8FF7-4C6B-EDE9EA5BBFE8}"/>
                </a:ext>
              </a:extLst>
            </p:cNvPr>
            <p:cNvCxnSpPr>
              <a:cxnSpLocks/>
            </p:cNvCxnSpPr>
            <p:nvPr/>
          </p:nvCxnSpPr>
          <p:spPr>
            <a:xfrm>
              <a:off x="6642100" y="2609850"/>
              <a:ext cx="4470400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더하기 기호 69">
              <a:extLst>
                <a:ext uri="{FF2B5EF4-FFF2-40B4-BE49-F238E27FC236}">
                  <a16:creationId xmlns:a16="http://schemas.microsoft.com/office/drawing/2014/main" id="{9B7D5476-E583-C9F3-0ECA-C2A5D95937DA}"/>
                </a:ext>
              </a:extLst>
            </p:cNvPr>
            <p:cNvSpPr/>
            <p:nvPr/>
          </p:nvSpPr>
          <p:spPr>
            <a:xfrm>
              <a:off x="7572862" y="2976295"/>
              <a:ext cx="250962" cy="285171"/>
            </a:xfrm>
            <a:prstGeom prst="mathPlus">
              <a:avLst>
                <a:gd name="adj1" fmla="val 0"/>
              </a:avLst>
            </a:prstGeom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71" name="더하기 기호 70">
              <a:extLst>
                <a:ext uri="{FF2B5EF4-FFF2-40B4-BE49-F238E27FC236}">
                  <a16:creationId xmlns:a16="http://schemas.microsoft.com/office/drawing/2014/main" id="{B6916449-1595-E72D-367B-5EFDEBA1A84D}"/>
                </a:ext>
              </a:extLst>
            </p:cNvPr>
            <p:cNvSpPr/>
            <p:nvPr/>
          </p:nvSpPr>
          <p:spPr>
            <a:xfrm>
              <a:off x="8751907" y="2982645"/>
              <a:ext cx="250962" cy="285171"/>
            </a:xfrm>
            <a:prstGeom prst="mathPlus">
              <a:avLst>
                <a:gd name="adj1" fmla="val 0"/>
              </a:avLst>
            </a:prstGeom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72" name="더하기 기호 71">
              <a:extLst>
                <a:ext uri="{FF2B5EF4-FFF2-40B4-BE49-F238E27FC236}">
                  <a16:creationId xmlns:a16="http://schemas.microsoft.com/office/drawing/2014/main" id="{B20818F1-636A-F463-993D-418CDD9B5CA4}"/>
                </a:ext>
              </a:extLst>
            </p:cNvPr>
            <p:cNvSpPr/>
            <p:nvPr/>
          </p:nvSpPr>
          <p:spPr>
            <a:xfrm>
              <a:off x="9905765" y="2982610"/>
              <a:ext cx="250962" cy="285171"/>
            </a:xfrm>
            <a:prstGeom prst="mathPlus">
              <a:avLst>
                <a:gd name="adj1" fmla="val 0"/>
              </a:avLst>
            </a:prstGeom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5C423AC0-3AFF-D452-006E-DD8E1BB2A3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761"/>
          <a:stretch>
            <a:fillRect/>
          </a:stretch>
        </p:blipFill>
        <p:spPr>
          <a:xfrm>
            <a:off x="6301259" y="4399039"/>
            <a:ext cx="5149677" cy="769175"/>
          </a:xfrm>
          <a:prstGeom prst="rect">
            <a:avLst/>
          </a:prstGeom>
        </p:spPr>
      </p:pic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E7AF4CDA-FD88-69A7-F78E-7FBF75B3D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3741"/>
              </p:ext>
            </p:extLst>
          </p:nvPr>
        </p:nvGraphicFramePr>
        <p:xfrm>
          <a:off x="3527588" y="1736184"/>
          <a:ext cx="376951" cy="13234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951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156753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sp>
        <p:nvSpPr>
          <p:cNvPr id="79" name="사다리꼴 78">
            <a:extLst>
              <a:ext uri="{FF2B5EF4-FFF2-40B4-BE49-F238E27FC236}">
                <a16:creationId xmlns:a16="http://schemas.microsoft.com/office/drawing/2014/main" id="{E99557A8-98DB-5A6A-77E3-8EA3B473F7C1}"/>
              </a:ext>
            </a:extLst>
          </p:cNvPr>
          <p:cNvSpPr/>
          <p:nvPr/>
        </p:nvSpPr>
        <p:spPr>
          <a:xfrm rot="5400000">
            <a:off x="2113353" y="2080905"/>
            <a:ext cx="1470211" cy="624409"/>
          </a:xfrm>
          <a:prstGeom prst="trapezoid">
            <a:avLst>
              <a:gd name="adj" fmla="val 49406"/>
            </a:avLst>
          </a:prstGeom>
          <a:solidFill>
            <a:schemeClr val="bg1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encoder</a:t>
            </a:r>
            <a:endParaRPr lang="ko-KR" altLang="en-US" sz="1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4ECF1FF-1AA1-1661-07ED-EE48E33ACA10}"/>
              </a:ext>
            </a:extLst>
          </p:cNvPr>
          <p:cNvCxnSpPr>
            <a:cxnSpLocks/>
          </p:cNvCxnSpPr>
          <p:nvPr/>
        </p:nvCxnSpPr>
        <p:spPr>
          <a:xfrm>
            <a:off x="3217813" y="2393110"/>
            <a:ext cx="230689" cy="48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EA85FC3-444D-9614-5DCC-515DDCA139F1}"/>
              </a:ext>
            </a:extLst>
          </p:cNvPr>
          <p:cNvSpPr txBox="1"/>
          <p:nvPr/>
        </p:nvSpPr>
        <p:spPr>
          <a:xfrm>
            <a:off x="6372760" y="5583727"/>
            <a:ext cx="504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유사도 </a:t>
            </a:r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내적</a:t>
            </a:r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코사인 유사도 등 사용 </a:t>
            </a:r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위 수식에서는 내적 사용</a:t>
            </a:r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E80084-1A60-78CE-7492-9414F1C0EBFE}"/>
              </a:ext>
            </a:extLst>
          </p:cNvPr>
          <p:cNvGrpSpPr/>
          <p:nvPr/>
        </p:nvGrpSpPr>
        <p:grpSpPr>
          <a:xfrm>
            <a:off x="7378354" y="1973316"/>
            <a:ext cx="3669219" cy="1465625"/>
            <a:chOff x="7378354" y="1973316"/>
            <a:chExt cx="3669219" cy="1465625"/>
          </a:xfrm>
        </p:grpSpPr>
        <p:sp>
          <p:nvSpPr>
            <p:cNvPr id="11" name="화살표: 위쪽 10">
              <a:extLst>
                <a:ext uri="{FF2B5EF4-FFF2-40B4-BE49-F238E27FC236}">
                  <a16:creationId xmlns:a16="http://schemas.microsoft.com/office/drawing/2014/main" id="{058E3BA1-01A9-6684-6E39-30190C9D213C}"/>
                </a:ext>
              </a:extLst>
            </p:cNvPr>
            <p:cNvSpPr/>
            <p:nvPr/>
          </p:nvSpPr>
          <p:spPr>
            <a:xfrm>
              <a:off x="9494088" y="1973316"/>
              <a:ext cx="251610" cy="485552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2" name="화살표: 위쪽 11">
              <a:extLst>
                <a:ext uri="{FF2B5EF4-FFF2-40B4-BE49-F238E27FC236}">
                  <a16:creationId xmlns:a16="http://schemas.microsoft.com/office/drawing/2014/main" id="{8E06FF0A-52E3-8A56-9A45-CFBDB0EB0648}"/>
                </a:ext>
              </a:extLst>
            </p:cNvPr>
            <p:cNvSpPr/>
            <p:nvPr/>
          </p:nvSpPr>
          <p:spPr>
            <a:xfrm>
              <a:off x="7378354" y="2938014"/>
              <a:ext cx="251610" cy="485552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3" name="화살표: 위쪽 12">
              <a:extLst>
                <a:ext uri="{FF2B5EF4-FFF2-40B4-BE49-F238E27FC236}">
                  <a16:creationId xmlns:a16="http://schemas.microsoft.com/office/drawing/2014/main" id="{1BF1B1BA-19F4-A2AA-4FE0-5E73126517A3}"/>
                </a:ext>
              </a:extLst>
            </p:cNvPr>
            <p:cNvSpPr/>
            <p:nvPr/>
          </p:nvSpPr>
          <p:spPr>
            <a:xfrm rot="10800000">
              <a:off x="8537132" y="2953389"/>
              <a:ext cx="251610" cy="485552"/>
            </a:xfrm>
            <a:prstGeom prst="up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4" name="화살표: 위쪽 13">
              <a:extLst>
                <a:ext uri="{FF2B5EF4-FFF2-40B4-BE49-F238E27FC236}">
                  <a16:creationId xmlns:a16="http://schemas.microsoft.com/office/drawing/2014/main" id="{E5A42AF1-CC0E-ECF5-312A-1BA56B1A7CFB}"/>
                </a:ext>
              </a:extLst>
            </p:cNvPr>
            <p:cNvSpPr/>
            <p:nvPr/>
          </p:nvSpPr>
          <p:spPr>
            <a:xfrm rot="10800000">
              <a:off x="9666233" y="2953389"/>
              <a:ext cx="251610" cy="485552"/>
            </a:xfrm>
            <a:prstGeom prst="up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15" name="화살표: 위쪽 14">
              <a:extLst>
                <a:ext uri="{FF2B5EF4-FFF2-40B4-BE49-F238E27FC236}">
                  <a16:creationId xmlns:a16="http://schemas.microsoft.com/office/drawing/2014/main" id="{1AEA51BD-15CA-020D-5228-AB167143F367}"/>
                </a:ext>
              </a:extLst>
            </p:cNvPr>
            <p:cNvSpPr/>
            <p:nvPr/>
          </p:nvSpPr>
          <p:spPr>
            <a:xfrm rot="10800000">
              <a:off x="10795963" y="2945131"/>
              <a:ext cx="251610" cy="485552"/>
            </a:xfrm>
            <a:prstGeom prst="up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C9C4C147-B3EC-8CDB-2AC3-C8E953F610BB}"/>
              </a:ext>
            </a:extLst>
          </p:cNvPr>
          <p:cNvSpPr/>
          <p:nvPr/>
        </p:nvSpPr>
        <p:spPr>
          <a:xfrm>
            <a:off x="6855124" y="4680039"/>
            <a:ext cx="195532" cy="201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EA06D-44E6-ACBE-83BE-9A7381E8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6458F-9555-2D6E-F022-B670C7557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8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Masked Autoencoders Are Scalable Vision Learners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90654-919A-7BFB-59A3-C1AE36C6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61" y="2990620"/>
            <a:ext cx="2570541" cy="257054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0AB24C4-33E6-BED5-9B38-A87EC4A972BE}"/>
              </a:ext>
            </a:extLst>
          </p:cNvPr>
          <p:cNvSpPr/>
          <p:nvPr/>
        </p:nvSpPr>
        <p:spPr>
          <a:xfrm>
            <a:off x="5322265" y="3555369"/>
            <a:ext cx="1708496" cy="1092680"/>
          </a:xfrm>
          <a:prstGeom prst="rightArrow">
            <a:avLst>
              <a:gd name="adj1" fmla="val 65789"/>
              <a:gd name="adj2" fmla="val 500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C356E2-29F1-0754-EC14-68689BE4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024" y="2990620"/>
            <a:ext cx="2570541" cy="257054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AAE1DF2-D9CF-CF10-C193-072123A10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58102"/>
              </p:ext>
            </p:extLst>
          </p:nvPr>
        </p:nvGraphicFramePr>
        <p:xfrm>
          <a:off x="2181338" y="2937019"/>
          <a:ext cx="2411604" cy="2596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934">
                  <a:extLst>
                    <a:ext uri="{9D8B030D-6E8A-4147-A177-3AD203B41FA5}">
                      <a16:colId xmlns:a16="http://schemas.microsoft.com/office/drawing/2014/main" val="2672161418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2287330374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126614565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130799980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1706132437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2065057993"/>
                    </a:ext>
                  </a:extLst>
                </a:gridCol>
              </a:tblGrid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8990663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3849405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449760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2572707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273719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553496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7607AE8-7FC7-D303-2EBC-CF26275B2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38514"/>
              </p:ext>
            </p:extLst>
          </p:nvPr>
        </p:nvGraphicFramePr>
        <p:xfrm>
          <a:off x="7690183" y="2942770"/>
          <a:ext cx="2411604" cy="2596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934">
                  <a:extLst>
                    <a:ext uri="{9D8B030D-6E8A-4147-A177-3AD203B41FA5}">
                      <a16:colId xmlns:a16="http://schemas.microsoft.com/office/drawing/2014/main" val="2672161418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2287330374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126614565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130799980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1706132437"/>
                    </a:ext>
                  </a:extLst>
                </a:gridCol>
                <a:gridCol w="401934">
                  <a:extLst>
                    <a:ext uri="{9D8B030D-6E8A-4147-A177-3AD203B41FA5}">
                      <a16:colId xmlns:a16="http://schemas.microsoft.com/office/drawing/2014/main" val="2065057993"/>
                    </a:ext>
                  </a:extLst>
                </a:gridCol>
              </a:tblGrid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8990663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3849405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449760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2572707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273719"/>
                  </a:ext>
                </a:extLst>
              </a:tr>
              <a:tr h="432774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108193" marR="108193" marT="54097" marB="5409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5534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21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CF54-05FF-2E58-EC3D-F4F5E1965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45091-3383-B043-E43C-E1F8B3A3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1CCEF-474D-45DD-2DCB-2E54D817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81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000" dirty="0"/>
              <a:t>Masked Autoencoders Are Scalable Vision Learners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>
                <a:highlight>
                  <a:srgbClr val="BDE1F8"/>
                </a:highlight>
              </a:rPr>
              <a:t>학습 목표 </a:t>
            </a:r>
            <a:r>
              <a:rPr lang="en-US" altLang="ko-KR" sz="2000" dirty="0">
                <a:highlight>
                  <a:srgbClr val="BDE1F8"/>
                </a:highlight>
              </a:rPr>
              <a:t>: </a:t>
            </a:r>
            <a:r>
              <a:rPr lang="ko-KR" altLang="en-US" sz="2000" dirty="0" err="1">
                <a:highlight>
                  <a:srgbClr val="BDE1F8"/>
                </a:highlight>
              </a:rPr>
              <a:t>마스킹된</a:t>
            </a:r>
            <a:r>
              <a:rPr lang="ko-KR" altLang="en-US" sz="2000" dirty="0">
                <a:highlight>
                  <a:srgbClr val="BDE1F8"/>
                </a:highlight>
              </a:rPr>
              <a:t> 이미지의 복원 </a:t>
            </a:r>
            <a:r>
              <a:rPr lang="ko-KR" altLang="en-US" sz="2000" dirty="0" err="1">
                <a:highlight>
                  <a:srgbClr val="BDE1F8"/>
                </a:highlight>
              </a:rPr>
              <a:t>예측값과</a:t>
            </a:r>
            <a:r>
              <a:rPr lang="ko-KR" altLang="en-US" sz="2000" dirty="0">
                <a:highlight>
                  <a:srgbClr val="BDE1F8"/>
                </a:highlight>
              </a:rPr>
              <a:t> 원본 이미지의 </a:t>
            </a:r>
            <a:r>
              <a:rPr lang="ko-KR" altLang="en-US" sz="2000" dirty="0" err="1">
                <a:highlight>
                  <a:srgbClr val="BDE1F8"/>
                </a:highlight>
              </a:rPr>
              <a:t>픽셀값들과의</a:t>
            </a:r>
            <a:r>
              <a:rPr lang="ko-KR" altLang="en-US" sz="2000" dirty="0">
                <a:highlight>
                  <a:srgbClr val="BDE1F8"/>
                </a:highlight>
              </a:rPr>
              <a:t> 차이</a:t>
            </a:r>
            <a:r>
              <a:rPr lang="en-US" altLang="ko-KR" sz="2000" dirty="0">
                <a:highlight>
                  <a:srgbClr val="BDE1F8"/>
                </a:highlight>
              </a:rPr>
              <a:t>(loss) </a:t>
            </a:r>
            <a:r>
              <a:rPr lang="ko-KR" altLang="en-US" sz="2000" dirty="0">
                <a:highlight>
                  <a:srgbClr val="BDE1F8"/>
                </a:highlight>
              </a:rPr>
              <a:t>최소화</a:t>
            </a:r>
            <a:endParaRPr lang="en-US" altLang="ko-KR" sz="2000" dirty="0">
              <a:highlight>
                <a:srgbClr val="BDE1F8"/>
              </a:highlight>
            </a:endParaRPr>
          </a:p>
          <a:p>
            <a:pPr marL="0" indent="0">
              <a:buNone/>
            </a:pPr>
            <a:r>
              <a:rPr lang="ko-KR" altLang="en-US" sz="2000" dirty="0"/>
              <a:t>이미지의 일부 패치를 랜덤하게 </a:t>
            </a:r>
            <a:r>
              <a:rPr lang="ko-KR" altLang="en-US" sz="2000" dirty="0" err="1"/>
              <a:t>마스킹하고</a:t>
            </a:r>
            <a:r>
              <a:rPr lang="en-US" altLang="ko-KR" sz="2000" dirty="0"/>
              <a:t>,</a:t>
            </a:r>
          </a:p>
          <a:p>
            <a:pPr marL="0" indent="0">
              <a:buNone/>
            </a:pPr>
            <a:r>
              <a:rPr lang="ko-KR" altLang="en-US" sz="2000" dirty="0"/>
              <a:t>나머지 부분으로부터 가려진 패치의 원본 </a:t>
            </a:r>
            <a:r>
              <a:rPr lang="ko-KR" altLang="en-US" sz="2000" dirty="0" err="1"/>
              <a:t>픽셀값을</a:t>
            </a:r>
            <a:r>
              <a:rPr lang="ko-KR" altLang="en-US" sz="2000" dirty="0"/>
              <a:t> 재구성해가며 표현을 학습하는 방식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57BFF-D10B-BC93-2420-ABA97B219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509" y="2542046"/>
            <a:ext cx="2020841" cy="202084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4D9FD04-8BCB-C50E-64B2-3557FC1D75E5}"/>
              </a:ext>
            </a:extLst>
          </p:cNvPr>
          <p:cNvSpPr/>
          <p:nvPr/>
        </p:nvSpPr>
        <p:spPr>
          <a:xfrm>
            <a:off x="5232226" y="3079054"/>
            <a:ext cx="1211951" cy="723058"/>
          </a:xfrm>
          <a:prstGeom prst="rightArrow">
            <a:avLst>
              <a:gd name="adj1" fmla="val 65789"/>
              <a:gd name="adj2" fmla="val 500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BB659B-7800-9B2A-8567-89143828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53" y="2542045"/>
            <a:ext cx="2020841" cy="202084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A58836-177F-15AD-93D5-C0040B365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623509"/>
              </p:ext>
            </p:extLst>
          </p:nvPr>
        </p:nvGraphicFramePr>
        <p:xfrm>
          <a:off x="3211385" y="2488446"/>
          <a:ext cx="1895898" cy="1904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83">
                  <a:extLst>
                    <a:ext uri="{9D8B030D-6E8A-4147-A177-3AD203B41FA5}">
                      <a16:colId xmlns:a16="http://schemas.microsoft.com/office/drawing/2014/main" val="2672161418"/>
                    </a:ext>
                  </a:extLst>
                </a:gridCol>
                <a:gridCol w="315983">
                  <a:extLst>
                    <a:ext uri="{9D8B030D-6E8A-4147-A177-3AD203B41FA5}">
                      <a16:colId xmlns:a16="http://schemas.microsoft.com/office/drawing/2014/main" val="2287330374"/>
                    </a:ext>
                  </a:extLst>
                </a:gridCol>
                <a:gridCol w="315983">
                  <a:extLst>
                    <a:ext uri="{9D8B030D-6E8A-4147-A177-3AD203B41FA5}">
                      <a16:colId xmlns:a16="http://schemas.microsoft.com/office/drawing/2014/main" val="126614565"/>
                    </a:ext>
                  </a:extLst>
                </a:gridCol>
                <a:gridCol w="315983">
                  <a:extLst>
                    <a:ext uri="{9D8B030D-6E8A-4147-A177-3AD203B41FA5}">
                      <a16:colId xmlns:a16="http://schemas.microsoft.com/office/drawing/2014/main" val="130799980"/>
                    </a:ext>
                  </a:extLst>
                </a:gridCol>
                <a:gridCol w="315983">
                  <a:extLst>
                    <a:ext uri="{9D8B030D-6E8A-4147-A177-3AD203B41FA5}">
                      <a16:colId xmlns:a16="http://schemas.microsoft.com/office/drawing/2014/main" val="1706132437"/>
                    </a:ext>
                  </a:extLst>
                </a:gridCol>
                <a:gridCol w="315983">
                  <a:extLst>
                    <a:ext uri="{9D8B030D-6E8A-4147-A177-3AD203B41FA5}">
                      <a16:colId xmlns:a16="http://schemas.microsoft.com/office/drawing/2014/main" val="2065057993"/>
                    </a:ext>
                  </a:extLst>
                </a:gridCol>
              </a:tblGrid>
              <a:tr h="317379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8990663"/>
                  </a:ext>
                </a:extLst>
              </a:tr>
              <a:tr h="317379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3849405"/>
                  </a:ext>
                </a:extLst>
              </a:tr>
              <a:tr h="317379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449760"/>
                  </a:ext>
                </a:extLst>
              </a:tr>
              <a:tr h="317379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2572707"/>
                  </a:ext>
                </a:extLst>
              </a:tr>
              <a:tr h="317379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273719"/>
                  </a:ext>
                </a:extLst>
              </a:tr>
              <a:tr h="317379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5534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854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3928A-54C8-4C0B-3479-E412DC72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MAE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D72D09-0C24-8254-7317-87741D51EC84}"/>
              </a:ext>
            </a:extLst>
          </p:cNvPr>
          <p:cNvGrpSpPr/>
          <p:nvPr/>
        </p:nvGrpSpPr>
        <p:grpSpPr>
          <a:xfrm>
            <a:off x="1287991" y="1718392"/>
            <a:ext cx="9579761" cy="2302712"/>
            <a:chOff x="992654" y="1925511"/>
            <a:chExt cx="9579761" cy="230271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1798C2-D6A5-73FB-33C1-4CF30BCB4322}"/>
                </a:ext>
              </a:extLst>
            </p:cNvPr>
            <p:cNvSpPr/>
            <p:nvPr/>
          </p:nvSpPr>
          <p:spPr>
            <a:xfrm>
              <a:off x="6235051" y="2764918"/>
              <a:ext cx="1541253" cy="782123"/>
            </a:xfrm>
            <a:prstGeom prst="rect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Model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4803-625C-68E0-4C4C-0D5D3C1D63CE}"/>
                </a:ext>
              </a:extLst>
            </p:cNvPr>
            <p:cNvSpPr txBox="1"/>
            <p:nvPr/>
          </p:nvSpPr>
          <p:spPr>
            <a:xfrm>
              <a:off x="1287073" y="2027691"/>
              <a:ext cx="8407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input</a:t>
              </a:r>
            </a:p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data</a:t>
              </a:r>
              <a:endParaRPr lang="ko-KR" altLang="en-US" sz="1500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53CBA8E-9DDA-EEE7-04C7-41AFA064DADC}"/>
                </a:ext>
              </a:extLst>
            </p:cNvPr>
            <p:cNvGrpSpPr/>
            <p:nvPr/>
          </p:nvGrpSpPr>
          <p:grpSpPr>
            <a:xfrm>
              <a:off x="994902" y="1954923"/>
              <a:ext cx="7908313" cy="2273300"/>
              <a:chOff x="240776" y="2760061"/>
              <a:chExt cx="7908313" cy="22733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78C6B76-0C48-8C17-F1AB-CA492AB41DB1}"/>
                  </a:ext>
                </a:extLst>
              </p:cNvPr>
              <p:cNvSpPr/>
              <p:nvPr/>
            </p:nvSpPr>
            <p:spPr>
              <a:xfrm>
                <a:off x="240776" y="2760061"/>
                <a:ext cx="1429807" cy="2273300"/>
              </a:xfrm>
              <a:prstGeom prst="rect">
                <a:avLst/>
              </a:prstGeom>
              <a:noFill/>
              <a:ln w="38100"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F22D78B7-C843-5445-6FFE-F92073757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843" y="3907020"/>
                <a:ext cx="1143397" cy="8734"/>
              </a:xfrm>
              <a:prstGeom prst="straightConnector1">
                <a:avLst/>
              </a:prstGeom>
              <a:ln w="57150">
                <a:solidFill>
                  <a:srgbClr val="FF7C8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C8AF899-7B4B-1098-5E8A-ADDD32986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7733" y="3915756"/>
                <a:ext cx="943155" cy="0"/>
              </a:xfrm>
              <a:prstGeom prst="straightConnector1">
                <a:avLst/>
              </a:prstGeom>
              <a:ln w="57150">
                <a:solidFill>
                  <a:srgbClr val="FF7C8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BE1D89F4-5E2A-25E1-686E-8C43450D8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1686" y="3915756"/>
                <a:ext cx="937403" cy="0"/>
              </a:xfrm>
              <a:prstGeom prst="straightConnector1">
                <a:avLst/>
              </a:prstGeom>
              <a:ln w="57150">
                <a:solidFill>
                  <a:srgbClr val="FF7C8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0F4921-7080-A58A-B022-8ED8D1CA7615}"/>
                </a:ext>
              </a:extLst>
            </p:cNvPr>
            <p:cNvSpPr txBox="1"/>
            <p:nvPr/>
          </p:nvSpPr>
          <p:spPr>
            <a:xfrm>
              <a:off x="3989697" y="1957376"/>
              <a:ext cx="9859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data</a:t>
              </a:r>
            </a:p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rotation</a:t>
              </a:r>
              <a:endParaRPr lang="ko-KR" altLang="en-US" sz="1500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4DFF74-4CD4-F5C6-A63B-C2A3DAD5D5EE}"/>
                </a:ext>
              </a:extLst>
            </p:cNvPr>
            <p:cNvSpPr txBox="1"/>
            <p:nvPr/>
          </p:nvSpPr>
          <p:spPr>
            <a:xfrm>
              <a:off x="9082921" y="2068029"/>
              <a:ext cx="14894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프리젠테이션 5 Medium" pitchFamily="2" charset="-127"/>
                  <a:ea typeface="프리젠테이션 5 Medium" pitchFamily="2" charset="-127"/>
                </a:rPr>
                <a:t>prediction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3935F14-8F65-D1B2-0C45-74947D9448AF}"/>
                </a:ext>
              </a:extLst>
            </p:cNvPr>
            <p:cNvGrpSpPr/>
            <p:nvPr/>
          </p:nvGrpSpPr>
          <p:grpSpPr>
            <a:xfrm>
              <a:off x="992654" y="1925511"/>
              <a:ext cx="9549919" cy="2302712"/>
              <a:chOff x="992654" y="2730648"/>
              <a:chExt cx="9549919" cy="230271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A63136C-794A-9B6A-40C3-EBCD5E2A0895}"/>
                  </a:ext>
                </a:extLst>
              </p:cNvPr>
              <p:cNvSpPr/>
              <p:nvPr/>
            </p:nvSpPr>
            <p:spPr>
              <a:xfrm>
                <a:off x="992654" y="2761469"/>
                <a:ext cx="1429807" cy="227189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C07C58E-40D5-5D65-0280-826E39AD93CD}"/>
                  </a:ext>
                </a:extLst>
              </p:cNvPr>
              <p:cNvSpPr/>
              <p:nvPr/>
            </p:nvSpPr>
            <p:spPr>
              <a:xfrm>
                <a:off x="9112766" y="2730648"/>
                <a:ext cx="1429807" cy="22733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3B0279CD-11FA-C2C8-E268-6A1D162F3EBA}"/>
                  </a:ext>
                </a:extLst>
              </p:cNvPr>
              <p:cNvCxnSpPr>
                <a:cxnSpLocks/>
                <a:stCxn id="15" idx="2"/>
                <a:endCxn id="16" idx="2"/>
              </p:cNvCxnSpPr>
              <p:nvPr/>
            </p:nvCxnSpPr>
            <p:spPr>
              <a:xfrm rot="5400000" flipH="1" flipV="1">
                <a:off x="5752908" y="958598"/>
                <a:ext cx="29412" cy="8120112"/>
              </a:xfrm>
              <a:prstGeom prst="bentConnector3">
                <a:avLst>
                  <a:gd name="adj1" fmla="val -1640827"/>
                </a:avLst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BD9A06B-AB44-466B-8950-0BFF5F4B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98" y="2355735"/>
            <a:ext cx="1440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452C62-9802-94DA-1646-15A51CD01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19" y="2354940"/>
            <a:ext cx="1440000" cy="1440000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F4E80BE-B922-7DFD-BA83-E59636F71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868960"/>
              </p:ext>
            </p:extLst>
          </p:nvPr>
        </p:nvGraphicFramePr>
        <p:xfrm>
          <a:off x="4064453" y="2392257"/>
          <a:ext cx="1648980" cy="1738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830">
                  <a:extLst>
                    <a:ext uri="{9D8B030D-6E8A-4147-A177-3AD203B41FA5}">
                      <a16:colId xmlns:a16="http://schemas.microsoft.com/office/drawing/2014/main" val="2672161418"/>
                    </a:ext>
                  </a:extLst>
                </a:gridCol>
                <a:gridCol w="274830">
                  <a:extLst>
                    <a:ext uri="{9D8B030D-6E8A-4147-A177-3AD203B41FA5}">
                      <a16:colId xmlns:a16="http://schemas.microsoft.com/office/drawing/2014/main" val="2287330374"/>
                    </a:ext>
                  </a:extLst>
                </a:gridCol>
                <a:gridCol w="274830">
                  <a:extLst>
                    <a:ext uri="{9D8B030D-6E8A-4147-A177-3AD203B41FA5}">
                      <a16:colId xmlns:a16="http://schemas.microsoft.com/office/drawing/2014/main" val="126614565"/>
                    </a:ext>
                  </a:extLst>
                </a:gridCol>
                <a:gridCol w="274830">
                  <a:extLst>
                    <a:ext uri="{9D8B030D-6E8A-4147-A177-3AD203B41FA5}">
                      <a16:colId xmlns:a16="http://schemas.microsoft.com/office/drawing/2014/main" val="130799980"/>
                    </a:ext>
                  </a:extLst>
                </a:gridCol>
                <a:gridCol w="274830">
                  <a:extLst>
                    <a:ext uri="{9D8B030D-6E8A-4147-A177-3AD203B41FA5}">
                      <a16:colId xmlns:a16="http://schemas.microsoft.com/office/drawing/2014/main" val="1706132437"/>
                    </a:ext>
                  </a:extLst>
                </a:gridCol>
                <a:gridCol w="274830">
                  <a:extLst>
                    <a:ext uri="{9D8B030D-6E8A-4147-A177-3AD203B41FA5}">
                      <a16:colId xmlns:a16="http://schemas.microsoft.com/office/drawing/2014/main" val="2065057993"/>
                    </a:ext>
                  </a:extLst>
                </a:gridCol>
              </a:tblGrid>
              <a:tr h="289781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990663"/>
                  </a:ext>
                </a:extLst>
              </a:tr>
              <a:tr h="289781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849405"/>
                  </a:ext>
                </a:extLst>
              </a:tr>
              <a:tr h="289781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449760"/>
                  </a:ext>
                </a:extLst>
              </a:tr>
              <a:tr h="289781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2572707"/>
                  </a:ext>
                </a:extLst>
              </a:tr>
              <a:tr h="289781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273719"/>
                  </a:ext>
                </a:extLst>
              </a:tr>
              <a:tr h="289781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marL="66648" marR="66648" marT="33324" marB="333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534963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8E0F432D-391D-6816-5EE9-328F1386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896" y="2400310"/>
            <a:ext cx="1440000" cy="1440000"/>
          </a:xfrm>
          <a:prstGeom prst="rect">
            <a:avLst/>
          </a:prstGeom>
        </p:spPr>
      </p:pic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FB1AF7F3-0979-5B29-081E-B806D71D52B5}"/>
              </a:ext>
            </a:extLst>
          </p:cNvPr>
          <p:cNvSpPr/>
          <p:nvPr/>
        </p:nvSpPr>
        <p:spPr>
          <a:xfrm>
            <a:off x="7872139" y="983262"/>
            <a:ext cx="624410" cy="1361139"/>
          </a:xfrm>
          <a:prstGeom prst="flowChartProcess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task head 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0696BAC-8D6F-A611-8A36-5E3E74318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848432"/>
              </p:ext>
            </p:extLst>
          </p:nvPr>
        </p:nvGraphicFramePr>
        <p:xfrm>
          <a:off x="7115135" y="1002099"/>
          <a:ext cx="376951" cy="13234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951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156753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25348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sp>
        <p:nvSpPr>
          <p:cNvPr id="35" name="사다리꼴 34">
            <a:extLst>
              <a:ext uri="{FF2B5EF4-FFF2-40B4-BE49-F238E27FC236}">
                <a16:creationId xmlns:a16="http://schemas.microsoft.com/office/drawing/2014/main" id="{58BDA697-3EED-773F-4F52-9FAD0177BF67}"/>
              </a:ext>
            </a:extLst>
          </p:cNvPr>
          <p:cNvSpPr/>
          <p:nvPr/>
        </p:nvSpPr>
        <p:spPr>
          <a:xfrm rot="5400000">
            <a:off x="5700900" y="1346820"/>
            <a:ext cx="1470211" cy="624409"/>
          </a:xfrm>
          <a:prstGeom prst="trapezoid">
            <a:avLst>
              <a:gd name="adj" fmla="val 49406"/>
            </a:avLst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000" dirty="0">
                <a:latin typeface="프리젠테이션 5 Medium" pitchFamily="2" charset="-127"/>
                <a:ea typeface="프리젠테이션 5 Medium" pitchFamily="2" charset="-127"/>
              </a:rPr>
              <a:t>encoder</a:t>
            </a:r>
            <a:endParaRPr lang="ko-KR" altLang="en-US" sz="1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C595F59-2E77-4458-2A9B-19F4A00F749A}"/>
              </a:ext>
            </a:extLst>
          </p:cNvPr>
          <p:cNvCxnSpPr>
            <a:cxnSpLocks/>
          </p:cNvCxnSpPr>
          <p:nvPr/>
        </p:nvCxnSpPr>
        <p:spPr>
          <a:xfrm>
            <a:off x="6805360" y="1659025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C735454-68D0-5468-2EED-5C2BBA6561BF}"/>
              </a:ext>
            </a:extLst>
          </p:cNvPr>
          <p:cNvCxnSpPr>
            <a:cxnSpLocks/>
          </p:cNvCxnSpPr>
          <p:nvPr/>
        </p:nvCxnSpPr>
        <p:spPr>
          <a:xfrm>
            <a:off x="7567360" y="1665375"/>
            <a:ext cx="230689" cy="4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63739A7-53AE-4248-146E-BB64B9C2E6F6}"/>
              </a:ext>
            </a:extLst>
          </p:cNvPr>
          <p:cNvGrpSpPr/>
          <p:nvPr/>
        </p:nvGrpSpPr>
        <p:grpSpPr>
          <a:xfrm>
            <a:off x="2591798" y="4878314"/>
            <a:ext cx="2402971" cy="374092"/>
            <a:chOff x="2591798" y="4878314"/>
            <a:chExt cx="2402971" cy="37409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6138AC6-29B6-6A2F-FE6F-A0777A0A1C3E}"/>
                </a:ext>
              </a:extLst>
            </p:cNvPr>
            <p:cNvSpPr/>
            <p:nvPr/>
          </p:nvSpPr>
          <p:spPr>
            <a:xfrm>
              <a:off x="2591798" y="4878314"/>
              <a:ext cx="360000" cy="360000"/>
            </a:xfrm>
            <a:prstGeom prst="rect">
              <a:avLst/>
            </a:prstGeom>
            <a:solidFill>
              <a:srgbClr val="B484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10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8266D32-56EB-D47E-5BDB-0E3D4AFD707F}"/>
                </a:ext>
              </a:extLst>
            </p:cNvPr>
            <p:cNvSpPr/>
            <p:nvPr/>
          </p:nvSpPr>
          <p:spPr>
            <a:xfrm>
              <a:off x="3102541" y="4881837"/>
              <a:ext cx="360000" cy="360000"/>
            </a:xfrm>
            <a:prstGeom prst="rect">
              <a:avLst/>
            </a:prstGeom>
            <a:solidFill>
              <a:srgbClr val="EECF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25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AA69654-169F-8A81-02A4-4B585722A8F8}"/>
                </a:ext>
              </a:extLst>
            </p:cNvPr>
            <p:cNvSpPr/>
            <p:nvPr/>
          </p:nvSpPr>
          <p:spPr>
            <a:xfrm>
              <a:off x="4634769" y="4892406"/>
              <a:ext cx="360000" cy="360000"/>
            </a:xfrm>
            <a:prstGeom prst="rect">
              <a:avLst/>
            </a:prstGeom>
            <a:solidFill>
              <a:srgbClr val="DB9E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6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96AD8C-B262-51FB-B9A9-ED8AF42E9F70}"/>
                </a:ext>
              </a:extLst>
            </p:cNvPr>
            <p:cNvSpPr/>
            <p:nvPr/>
          </p:nvSpPr>
          <p:spPr>
            <a:xfrm>
              <a:off x="4124027" y="4885360"/>
              <a:ext cx="360000" cy="360000"/>
            </a:xfrm>
            <a:prstGeom prst="rect">
              <a:avLst/>
            </a:prstGeom>
            <a:solidFill>
              <a:srgbClr val="A981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19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33E57A0-516A-DCFB-F1DE-5833544B07D6}"/>
                </a:ext>
              </a:extLst>
            </p:cNvPr>
            <p:cNvSpPr/>
            <p:nvPr/>
          </p:nvSpPr>
          <p:spPr>
            <a:xfrm>
              <a:off x="3613284" y="4888883"/>
              <a:ext cx="360000" cy="360000"/>
            </a:xfrm>
            <a:prstGeom prst="rect">
              <a:avLst/>
            </a:prstGeom>
            <a:solidFill>
              <a:srgbClr val="B484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18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C2C6968-FA9D-8234-A514-57DF2E4CCD5C}"/>
              </a:ext>
            </a:extLst>
          </p:cNvPr>
          <p:cNvGrpSpPr/>
          <p:nvPr/>
        </p:nvGrpSpPr>
        <p:grpSpPr>
          <a:xfrm>
            <a:off x="6826014" y="4860699"/>
            <a:ext cx="2402971" cy="374092"/>
            <a:chOff x="6826014" y="4860699"/>
            <a:chExt cx="2402971" cy="3740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9F5BDCC-A549-56CF-263B-55D7FB106674}"/>
                </a:ext>
              </a:extLst>
            </p:cNvPr>
            <p:cNvSpPr/>
            <p:nvPr/>
          </p:nvSpPr>
          <p:spPr>
            <a:xfrm>
              <a:off x="6826014" y="4860699"/>
              <a:ext cx="360000" cy="360000"/>
            </a:xfrm>
            <a:prstGeom prst="rect">
              <a:avLst/>
            </a:prstGeom>
            <a:solidFill>
              <a:srgbClr val="B484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9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C806C0C-B4B6-12FA-0AB0-553B8E54A008}"/>
                </a:ext>
              </a:extLst>
            </p:cNvPr>
            <p:cNvSpPr/>
            <p:nvPr/>
          </p:nvSpPr>
          <p:spPr>
            <a:xfrm>
              <a:off x="7336757" y="4864222"/>
              <a:ext cx="360000" cy="360000"/>
            </a:xfrm>
            <a:prstGeom prst="rect">
              <a:avLst/>
            </a:prstGeom>
            <a:solidFill>
              <a:srgbClr val="EECF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25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12B7B2E-394B-BD22-45B2-8EAF0446D517}"/>
                </a:ext>
              </a:extLst>
            </p:cNvPr>
            <p:cNvSpPr/>
            <p:nvPr/>
          </p:nvSpPr>
          <p:spPr>
            <a:xfrm>
              <a:off x="8868985" y="4874791"/>
              <a:ext cx="360000" cy="360000"/>
            </a:xfrm>
            <a:prstGeom prst="rect">
              <a:avLst/>
            </a:prstGeom>
            <a:solidFill>
              <a:srgbClr val="B484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5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857865-61E9-ACC1-A386-FBB6AFD032FC}"/>
                </a:ext>
              </a:extLst>
            </p:cNvPr>
            <p:cNvSpPr/>
            <p:nvPr/>
          </p:nvSpPr>
          <p:spPr>
            <a:xfrm>
              <a:off x="8358243" y="4867745"/>
              <a:ext cx="360000" cy="360000"/>
            </a:xfrm>
            <a:prstGeom prst="rect">
              <a:avLst/>
            </a:prstGeom>
            <a:solidFill>
              <a:srgbClr val="C8BD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3D6BDFE-06BD-70E6-157C-959E1BE587E8}"/>
                </a:ext>
              </a:extLst>
            </p:cNvPr>
            <p:cNvSpPr/>
            <p:nvPr/>
          </p:nvSpPr>
          <p:spPr>
            <a:xfrm>
              <a:off x="7847500" y="4871268"/>
              <a:ext cx="360000" cy="360000"/>
            </a:xfrm>
            <a:prstGeom prst="rect">
              <a:avLst/>
            </a:prstGeom>
            <a:solidFill>
              <a:srgbClr val="B484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16</a:t>
              </a:r>
              <a:endParaRPr lang="ko-KR" altLang="en-US" sz="12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3" name="설명선: 선 2">
            <a:extLst>
              <a:ext uri="{FF2B5EF4-FFF2-40B4-BE49-F238E27FC236}">
                <a16:creationId xmlns:a16="http://schemas.microsoft.com/office/drawing/2014/main" id="{E4BC3516-8793-51EA-0315-98C25F9519D5}"/>
              </a:ext>
            </a:extLst>
          </p:cNvPr>
          <p:cNvSpPr/>
          <p:nvPr/>
        </p:nvSpPr>
        <p:spPr>
          <a:xfrm>
            <a:off x="2419930" y="4636609"/>
            <a:ext cx="6958328" cy="1959723"/>
          </a:xfrm>
          <a:prstGeom prst="borderCallout1">
            <a:avLst>
              <a:gd name="adj1" fmla="val 43919"/>
              <a:gd name="adj2" fmla="val -479"/>
              <a:gd name="adj3" fmla="val -5255"/>
              <a:gd name="adj4" fmla="val -3154"/>
            </a:avLst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1" name="Picture 2" descr="👉 [알고리즘] MSE(Mean Squared Error) 간단 정리">
            <a:extLst>
              <a:ext uri="{FF2B5EF4-FFF2-40B4-BE49-F238E27FC236}">
                <a16:creationId xmlns:a16="http://schemas.microsoft.com/office/drawing/2014/main" id="{CD14E98E-E47B-AB48-7342-47504533E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7" b="37546"/>
          <a:stretch>
            <a:fillRect/>
          </a:stretch>
        </p:blipFill>
        <p:spPr bwMode="auto">
          <a:xfrm>
            <a:off x="5606691" y="5543159"/>
            <a:ext cx="3622294" cy="7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D62670-C703-FC01-8A74-43E1C525D2E7}"/>
              </a:ext>
            </a:extLst>
          </p:cNvPr>
          <p:cNvSpPr txBox="1"/>
          <p:nvPr/>
        </p:nvSpPr>
        <p:spPr>
          <a:xfrm>
            <a:off x="2621950" y="5599664"/>
            <a:ext cx="262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1/5 * ( 1 + 0 + 4 + 1 + 1 )</a:t>
            </a:r>
          </a:p>
          <a:p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= 1.4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AEEC402-B063-0C2C-F977-637C1DC9A8B7}"/>
              </a:ext>
            </a:extLst>
          </p:cNvPr>
          <p:cNvGrpSpPr/>
          <p:nvPr/>
        </p:nvGrpSpPr>
        <p:grpSpPr>
          <a:xfrm>
            <a:off x="5166637" y="5040699"/>
            <a:ext cx="1469952" cy="401275"/>
            <a:chOff x="5166637" y="5040699"/>
            <a:chExt cx="1469952" cy="401275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82ED8EC-35FC-EA16-4BB6-101F96B120A5}"/>
                </a:ext>
              </a:extLst>
            </p:cNvPr>
            <p:cNvCxnSpPr>
              <a:cxnSpLocks/>
            </p:cNvCxnSpPr>
            <p:nvPr/>
          </p:nvCxnSpPr>
          <p:spPr>
            <a:xfrm>
              <a:off x="5166637" y="5040699"/>
              <a:ext cx="1469952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BB3E7B-E0B7-E827-5494-1AF1DD2CBC47}"/>
                </a:ext>
              </a:extLst>
            </p:cNvPr>
            <p:cNvSpPr txBox="1"/>
            <p:nvPr/>
          </p:nvSpPr>
          <p:spPr>
            <a:xfrm>
              <a:off x="5580219" y="5072642"/>
              <a:ext cx="653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  <a:latin typeface="프리젠테이션 5 Medium" pitchFamily="2" charset="-127"/>
                  <a:ea typeface="프리젠테이션 5 Medium" pitchFamily="2" charset="-127"/>
                </a:rPr>
                <a:t>MSE</a:t>
              </a:r>
              <a:endParaRPr lang="ko-KR" altLang="en-US" dirty="0">
                <a:solidFill>
                  <a:srgbClr val="00B0F0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BB0DC6B-28EB-BBE3-2BDF-2E619A4217BF}"/>
              </a:ext>
            </a:extLst>
          </p:cNvPr>
          <p:cNvGrpSpPr/>
          <p:nvPr/>
        </p:nvGrpSpPr>
        <p:grpSpPr>
          <a:xfrm>
            <a:off x="1529513" y="2431155"/>
            <a:ext cx="1198478" cy="2333071"/>
            <a:chOff x="1529513" y="2431155"/>
            <a:chExt cx="1198478" cy="2333071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2A105BB-3881-46B2-E899-2DFEE354E22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850288" y="3445625"/>
              <a:ext cx="877703" cy="13186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F68EB8B-E42E-AE1E-5C55-2D031C335E25}"/>
                </a:ext>
              </a:extLst>
            </p:cNvPr>
            <p:cNvGrpSpPr/>
            <p:nvPr/>
          </p:nvGrpSpPr>
          <p:grpSpPr>
            <a:xfrm>
              <a:off x="1529513" y="2431155"/>
              <a:ext cx="759626" cy="1270726"/>
              <a:chOff x="1529513" y="2431155"/>
              <a:chExt cx="759626" cy="1270726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74827F7-BAD1-CB8D-122F-2B14417F7E14}"/>
                  </a:ext>
                </a:extLst>
              </p:cNvPr>
              <p:cNvSpPr/>
              <p:nvPr/>
            </p:nvSpPr>
            <p:spPr>
              <a:xfrm>
                <a:off x="1742288" y="3229625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E27EF59-EABE-6EBC-D6EE-93F7E117A76A}"/>
                  </a:ext>
                </a:extLst>
              </p:cNvPr>
              <p:cNvSpPr/>
              <p:nvPr/>
            </p:nvSpPr>
            <p:spPr>
              <a:xfrm>
                <a:off x="1997798" y="2982501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0436F7B-B94D-CE64-4F5D-D00FEA42DADB}"/>
                  </a:ext>
                </a:extLst>
              </p:cNvPr>
              <p:cNvSpPr/>
              <p:nvPr/>
            </p:nvSpPr>
            <p:spPr>
              <a:xfrm>
                <a:off x="1529513" y="3229625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EDA88A0-F701-B990-54F2-98A94B1A7F0C}"/>
                  </a:ext>
                </a:extLst>
              </p:cNvPr>
              <p:cNvSpPr/>
              <p:nvPr/>
            </p:nvSpPr>
            <p:spPr>
              <a:xfrm>
                <a:off x="1532932" y="3485881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C6DC96F-A184-88C0-4566-F3004F74BB8E}"/>
                  </a:ext>
                </a:extLst>
              </p:cNvPr>
              <p:cNvSpPr/>
              <p:nvPr/>
            </p:nvSpPr>
            <p:spPr>
              <a:xfrm>
                <a:off x="2073139" y="2431155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1C57771-D719-AA93-52BA-49BDBCC55B24}"/>
              </a:ext>
            </a:extLst>
          </p:cNvPr>
          <p:cNvGrpSpPr/>
          <p:nvPr/>
        </p:nvGrpSpPr>
        <p:grpSpPr>
          <a:xfrm>
            <a:off x="9198552" y="2476683"/>
            <a:ext cx="1238428" cy="2306690"/>
            <a:chOff x="9198552" y="2476683"/>
            <a:chExt cx="1238428" cy="2306690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742C4E5-3F55-78B5-24CE-4F595E7265F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9198552" y="3497540"/>
              <a:ext cx="829093" cy="12858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67F0A74-A58B-3A12-7C29-93C43F640525}"/>
                </a:ext>
              </a:extLst>
            </p:cNvPr>
            <p:cNvGrpSpPr/>
            <p:nvPr/>
          </p:nvGrpSpPr>
          <p:grpSpPr>
            <a:xfrm>
              <a:off x="9677354" y="2476683"/>
              <a:ext cx="759626" cy="1241971"/>
              <a:chOff x="9677354" y="2476683"/>
              <a:chExt cx="759626" cy="124197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95C2F7C-1E7A-8282-6E49-FED8ACDB6FC9}"/>
                  </a:ext>
                </a:extLst>
              </p:cNvPr>
              <p:cNvSpPr/>
              <p:nvPr/>
            </p:nvSpPr>
            <p:spPr>
              <a:xfrm>
                <a:off x="9919645" y="3281540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4D5CB48-5A4C-59FF-A8D2-8EDB5773E017}"/>
                  </a:ext>
                </a:extLst>
              </p:cNvPr>
              <p:cNvSpPr/>
              <p:nvPr/>
            </p:nvSpPr>
            <p:spPr>
              <a:xfrm>
                <a:off x="10150896" y="3041249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DF4EF47-7420-906A-1CD4-F33A929F1537}"/>
                  </a:ext>
                </a:extLst>
              </p:cNvPr>
              <p:cNvSpPr/>
              <p:nvPr/>
            </p:nvSpPr>
            <p:spPr>
              <a:xfrm>
                <a:off x="9677354" y="3275153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75F397D0-4EBA-40BF-5837-099A3E4CFAEA}"/>
                  </a:ext>
                </a:extLst>
              </p:cNvPr>
              <p:cNvSpPr/>
              <p:nvPr/>
            </p:nvSpPr>
            <p:spPr>
              <a:xfrm>
                <a:off x="9680773" y="3502654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210946D-2006-F951-8733-F685775CD482}"/>
                  </a:ext>
                </a:extLst>
              </p:cNvPr>
              <p:cNvSpPr/>
              <p:nvPr/>
            </p:nvSpPr>
            <p:spPr>
              <a:xfrm>
                <a:off x="10220980" y="2476683"/>
                <a:ext cx="216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41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222E0-C175-55F8-EDA1-72E49712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838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6C18D-5E8D-92C8-DF03-83A6211A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ED7B5D-AB4A-8A6F-F9A4-DD736BCC4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4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labeled data</a:t>
            </a:r>
            <a:r>
              <a:rPr lang="ko-KR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극히 제한적, </a:t>
            </a:r>
            <a:r>
              <a:rPr lang="ko-KR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unlabeled</a:t>
            </a:r>
            <a:r>
              <a:rPr lang="ko-KR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data는</a:t>
            </a:r>
            <a:r>
              <a:rPr lang="ko-KR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무한대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원본 데이터 자체를 정답으로 활용하는 자기지도학습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지도학습의 가장 큰 문제점인 라벨 데이터 의존성을 해결할 수 있는 핵심적인 해결책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3000" dirty="0">
                <a:highlight>
                  <a:srgbClr val="BDE1F8"/>
                </a:highlight>
              </a:rPr>
              <a:t>세상은 </a:t>
            </a:r>
            <a:r>
              <a:rPr lang="en-US" altLang="ko-KR" sz="3000" dirty="0">
                <a:highlight>
                  <a:srgbClr val="BDE1F8"/>
                </a:highlight>
              </a:rPr>
              <a:t>Unlabeled Data</a:t>
            </a:r>
            <a:r>
              <a:rPr lang="ko-KR" altLang="en-US" sz="3000" dirty="0">
                <a:highlight>
                  <a:srgbClr val="BDE1F8"/>
                </a:highlight>
              </a:rPr>
              <a:t>로 가득하다</a:t>
            </a:r>
          </a:p>
        </p:txBody>
      </p:sp>
    </p:spTree>
    <p:extLst>
      <p:ext uri="{BB962C8B-B14F-4D97-AF65-F5344CB8AC3E}">
        <p14:creationId xmlns:p14="http://schemas.microsoft.com/office/powerpoint/2010/main" val="14490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A1D7B-B243-687C-40BF-E4ABAAA2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code practice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58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1ADC0-1DA1-E513-1332-37247AB2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Supervised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3B589-4F46-8D2D-6DEC-4D8532BC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9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지도학습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>
                <a:highlight>
                  <a:srgbClr val="BDE1F8"/>
                </a:highlight>
              </a:rPr>
              <a:t>데이터 </a:t>
            </a:r>
            <a:r>
              <a:rPr lang="en-US" altLang="ko-KR" sz="2000" dirty="0">
                <a:highlight>
                  <a:srgbClr val="BDE1F8"/>
                </a:highlight>
              </a:rPr>
              <a:t>+ </a:t>
            </a:r>
            <a:r>
              <a:rPr lang="ko-KR" altLang="en-US" sz="2000" dirty="0">
                <a:highlight>
                  <a:srgbClr val="BDE1F8"/>
                </a:highlight>
              </a:rPr>
              <a:t>레이블 </a:t>
            </a:r>
            <a:r>
              <a:rPr lang="en-US" altLang="ko-KR" sz="2000" dirty="0">
                <a:highlight>
                  <a:srgbClr val="BDE1F8"/>
                </a:highlight>
              </a:rPr>
              <a:t>-&gt;</a:t>
            </a:r>
            <a:r>
              <a:rPr lang="ko-KR" altLang="en-US" sz="2000" dirty="0">
                <a:highlight>
                  <a:srgbClr val="BDE1F8"/>
                </a:highlight>
              </a:rPr>
              <a:t> 모델</a:t>
            </a:r>
            <a:endParaRPr lang="en-US" altLang="ko-KR" sz="2000" dirty="0">
              <a:highlight>
                <a:srgbClr val="BDE1F8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1ACD3-5F26-E7DA-9EA4-0C1FDD1C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7" y="2643764"/>
            <a:ext cx="1708496" cy="1708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397C6A-1004-7C3D-4F71-94EBBFFB7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107" y="2762386"/>
            <a:ext cx="1589874" cy="1589874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5AE9C7A9-CFF1-12CF-0D9A-C035701ADF71}"/>
              </a:ext>
            </a:extLst>
          </p:cNvPr>
          <p:cNvSpPr/>
          <p:nvPr/>
        </p:nvSpPr>
        <p:spPr>
          <a:xfrm>
            <a:off x="1537995" y="4799463"/>
            <a:ext cx="1092680" cy="60384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4167"/>
              <a:gd name="adj6" fmla="val 17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고양이</a:t>
            </a:r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4BC4F0B6-2DEF-432B-0FA5-46E7285B62B0}"/>
              </a:ext>
            </a:extLst>
          </p:cNvPr>
          <p:cNvSpPr/>
          <p:nvPr/>
        </p:nvSpPr>
        <p:spPr>
          <a:xfrm>
            <a:off x="3308623" y="4794011"/>
            <a:ext cx="1092680" cy="60384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4167"/>
              <a:gd name="adj6" fmla="val 17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강아지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C0B342A-BD9D-872A-E28A-923E1885B20F}"/>
              </a:ext>
            </a:extLst>
          </p:cNvPr>
          <p:cNvSpPr/>
          <p:nvPr/>
        </p:nvSpPr>
        <p:spPr>
          <a:xfrm>
            <a:off x="5299262" y="3543867"/>
            <a:ext cx="1708496" cy="1092680"/>
          </a:xfrm>
          <a:prstGeom prst="rightArrow">
            <a:avLst>
              <a:gd name="adj1" fmla="val 65789"/>
              <a:gd name="adj2" fmla="val 500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프리젠테이션 5 Medium" pitchFamily="2" charset="-127"/>
                <a:ea typeface="프리젠테이션 5 Medium" pitchFamily="2" charset="-127"/>
              </a:rPr>
              <a:t>training</a:t>
            </a:r>
            <a:endParaRPr lang="ko-KR" altLang="en-US" sz="20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8C381B-9A50-5505-05C7-4B20243BA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26" y="1825702"/>
            <a:ext cx="2457546" cy="2457546"/>
          </a:xfrm>
          <a:prstGeom prst="rect">
            <a:avLst/>
          </a:prstGeom>
        </p:spPr>
      </p:pic>
      <p:sp>
        <p:nvSpPr>
          <p:cNvPr id="13" name="폭발: 14pt 12">
            <a:extLst>
              <a:ext uri="{FF2B5EF4-FFF2-40B4-BE49-F238E27FC236}">
                <a16:creationId xmlns:a16="http://schemas.microsoft.com/office/drawing/2014/main" id="{E1B1E867-F874-0F4E-97D5-FBB744F59557}"/>
              </a:ext>
            </a:extLst>
          </p:cNvPr>
          <p:cNvSpPr/>
          <p:nvPr/>
        </p:nvSpPr>
        <p:spPr>
          <a:xfrm rot="620026">
            <a:off x="2013187" y="4590162"/>
            <a:ext cx="1888570" cy="1160477"/>
          </a:xfrm>
          <a:prstGeom prst="irregularSeal2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2"/>
                </a:solidFill>
                <a:latin typeface="프리젠테이션 5 Medium" pitchFamily="2" charset="-127"/>
                <a:ea typeface="프리젠테이션 5 Medium" pitchFamily="2" charset="-127"/>
              </a:rPr>
              <a:t>label</a:t>
            </a:r>
            <a:endParaRPr lang="ko-KR" altLang="en-US" sz="2000" dirty="0">
              <a:solidFill>
                <a:schemeClr val="tx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6691F0C1-71D0-96E7-931F-B4312F6CF961}"/>
              </a:ext>
            </a:extLst>
          </p:cNvPr>
          <p:cNvSpPr/>
          <p:nvPr/>
        </p:nvSpPr>
        <p:spPr>
          <a:xfrm>
            <a:off x="8264106" y="4636547"/>
            <a:ext cx="2789207" cy="759124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고양이     </a:t>
            </a:r>
            <a:r>
              <a:rPr lang="en-US" altLang="ko-KR" sz="2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/     </a:t>
            </a:r>
            <a:r>
              <a:rPr lang="ko-KR" altLang="en-US" sz="2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강아지</a:t>
            </a: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8B7B69ED-0DAB-AD4D-C1C6-14232BD15ED2}"/>
              </a:ext>
            </a:extLst>
          </p:cNvPr>
          <p:cNvSpPr/>
          <p:nvPr/>
        </p:nvSpPr>
        <p:spPr>
          <a:xfrm>
            <a:off x="8574657" y="4512212"/>
            <a:ext cx="994913" cy="971910"/>
          </a:xfrm>
          <a:prstGeom prst="flowChartConnector">
            <a:avLst/>
          </a:prstGeom>
          <a:noFill/>
          <a:ln w="57150">
            <a:solidFill>
              <a:srgbClr val="FF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08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90B25-5101-2E05-568C-DD09DA734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1EAA4-ED8E-3714-EE2C-9C804657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Supervised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B14DB8-4580-9D96-C4B2-684A6EAFC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000" dirty="0" err="1"/>
              <a:t>딥러닝에서의</a:t>
            </a:r>
            <a:r>
              <a:rPr lang="ko-KR" altLang="en-US" sz="2000" dirty="0"/>
              <a:t> 지도학습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입력 데이터를 처리하는 과정에서 필연적으로 중간 단계의 벡터를 생성하게 됨</a:t>
            </a:r>
            <a:endParaRPr lang="en-US" altLang="ko-KR" sz="2000" dirty="0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54CF22E-B821-F696-626F-C3DE21B2559E}"/>
              </a:ext>
            </a:extLst>
          </p:cNvPr>
          <p:cNvSpPr/>
          <p:nvPr/>
        </p:nvSpPr>
        <p:spPr>
          <a:xfrm>
            <a:off x="7228712" y="3057193"/>
            <a:ext cx="1685365" cy="1361139"/>
          </a:xfrm>
          <a:prstGeom prst="flowChartProcess">
            <a:avLst/>
          </a:prstGeom>
          <a:solidFill>
            <a:schemeClr val="tx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( task head )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1D5BC76-6C1D-4B52-371C-65CFBB9F15AF}"/>
              </a:ext>
            </a:extLst>
          </p:cNvPr>
          <p:cNvSpPr/>
          <p:nvPr/>
        </p:nvSpPr>
        <p:spPr>
          <a:xfrm>
            <a:off x="1932507" y="3630186"/>
            <a:ext cx="799352" cy="2151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DAA71C7-9D76-1E05-AD46-645E3D76F210}"/>
              </a:ext>
            </a:extLst>
          </p:cNvPr>
          <p:cNvSpPr/>
          <p:nvPr/>
        </p:nvSpPr>
        <p:spPr>
          <a:xfrm>
            <a:off x="4593731" y="3630186"/>
            <a:ext cx="827741" cy="21515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B33EE54-13F9-37A0-5B56-0C51C8A36280}"/>
              </a:ext>
            </a:extLst>
          </p:cNvPr>
          <p:cNvSpPr/>
          <p:nvPr/>
        </p:nvSpPr>
        <p:spPr>
          <a:xfrm>
            <a:off x="9095525" y="3630186"/>
            <a:ext cx="827742" cy="215153"/>
          </a:xfrm>
          <a:prstGeom prst="rightArrow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7D4FAB7-B1A3-1F0C-FF6C-2B3F83E4BDD0}"/>
              </a:ext>
            </a:extLst>
          </p:cNvPr>
          <p:cNvSpPr/>
          <p:nvPr/>
        </p:nvSpPr>
        <p:spPr>
          <a:xfrm>
            <a:off x="6219523" y="3630186"/>
            <a:ext cx="827741" cy="215153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100000">
                <a:srgbClr val="FF99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6FF2CC7E-2F23-157E-1094-977CA4A5842A}"/>
              </a:ext>
            </a:extLst>
          </p:cNvPr>
          <p:cNvSpPr/>
          <p:nvPr/>
        </p:nvSpPr>
        <p:spPr>
          <a:xfrm>
            <a:off x="8741524" y="1626170"/>
            <a:ext cx="2612276" cy="698500"/>
          </a:xfrm>
          <a:prstGeom prst="borderCallout1">
            <a:avLst>
              <a:gd name="adj1" fmla="val 22819"/>
              <a:gd name="adj2" fmla="val -3005"/>
              <a:gd name="adj3" fmla="val 206498"/>
              <a:gd name="adj4" fmla="val -27076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classification head,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regression head …</a:t>
            </a:r>
            <a:endParaRPr lang="ko-KR" altLang="en-US" sz="1300" dirty="0">
              <a:solidFill>
                <a:schemeClr val="bg2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744D4D0-172D-3CB5-7A64-967D8384A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57525"/>
              </p:ext>
            </p:extLst>
          </p:nvPr>
        </p:nvGraphicFramePr>
        <p:xfrm>
          <a:off x="1315904" y="2305903"/>
          <a:ext cx="435155" cy="2863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071682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21385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42904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1BE2484-6BE6-EC32-2399-18BCD1B2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78564"/>
              </p:ext>
            </p:extLst>
          </p:nvPr>
        </p:nvGraphicFramePr>
        <p:xfrm>
          <a:off x="5602920" y="2816913"/>
          <a:ext cx="435155" cy="1841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66106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ED7F66A-D681-E0D3-FE4C-59D5DD4F1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66856"/>
              </p:ext>
            </p:extLst>
          </p:nvPr>
        </p:nvGraphicFramePr>
        <p:xfrm>
          <a:off x="10104718" y="2591714"/>
          <a:ext cx="435155" cy="2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21385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25818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sp>
        <p:nvSpPr>
          <p:cNvPr id="17" name="사다리꼴 16">
            <a:extLst>
              <a:ext uri="{FF2B5EF4-FFF2-40B4-BE49-F238E27FC236}">
                <a16:creationId xmlns:a16="http://schemas.microsoft.com/office/drawing/2014/main" id="{4499B629-B4B1-7C8A-201D-FEA8CF2DB9D2}"/>
              </a:ext>
            </a:extLst>
          </p:cNvPr>
          <p:cNvSpPr/>
          <p:nvPr/>
        </p:nvSpPr>
        <p:spPr>
          <a:xfrm rot="5400000">
            <a:off x="2838229" y="2988275"/>
            <a:ext cx="1649132" cy="1498976"/>
          </a:xfrm>
          <a:prstGeom prst="trapezoi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   encoder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95ED394-36D4-1442-D413-34F893038D9B}"/>
              </a:ext>
            </a:extLst>
          </p:cNvPr>
          <p:cNvSpPr/>
          <p:nvPr/>
        </p:nvSpPr>
        <p:spPr>
          <a:xfrm>
            <a:off x="1023857" y="5339346"/>
            <a:ext cx="1019250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input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891F82C-E240-2D75-05E6-3BCC7B8616E3}"/>
              </a:ext>
            </a:extLst>
          </p:cNvPr>
          <p:cNvSpPr/>
          <p:nvPr/>
        </p:nvSpPr>
        <p:spPr>
          <a:xfrm>
            <a:off x="5201770" y="5339345"/>
            <a:ext cx="1452236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latent vector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2EBF63C-1B3C-DC12-90EF-FFE8A1BBF758}"/>
              </a:ext>
            </a:extLst>
          </p:cNvPr>
          <p:cNvSpPr/>
          <p:nvPr/>
        </p:nvSpPr>
        <p:spPr>
          <a:xfrm>
            <a:off x="9812670" y="5339345"/>
            <a:ext cx="1019250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output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47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90FB5-7695-DAA5-1DB7-F4CBFBAEC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DF373C5C-D54B-98C8-968C-E885DD660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000" dirty="0" err="1"/>
              <a:t>딥러닝에서의</a:t>
            </a:r>
            <a:r>
              <a:rPr lang="ko-KR" altLang="en-US" sz="2000" dirty="0"/>
              <a:t> 지도학습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입력 데이터를 처리하는 과정에서 필연적으로 중간 단계의 벡터를 생성하게 됨 </a:t>
            </a:r>
            <a:r>
              <a:rPr lang="en-US" altLang="ko-KR" sz="2000" dirty="0"/>
              <a:t>= latent vector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DEBFAE-9C7A-452C-6C8D-25F61367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Supervised learning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2AEB63-88F5-32AA-7ABE-2F6417429C08}"/>
              </a:ext>
            </a:extLst>
          </p:cNvPr>
          <p:cNvSpPr/>
          <p:nvPr/>
        </p:nvSpPr>
        <p:spPr>
          <a:xfrm>
            <a:off x="1242459" y="2682205"/>
            <a:ext cx="3329539" cy="2111113"/>
          </a:xfrm>
          <a:prstGeom prst="roundRect">
            <a:avLst/>
          </a:prstGeom>
          <a:solidFill>
            <a:schemeClr val="bg1">
              <a:alpha val="56000"/>
            </a:schemeClr>
          </a:solidFill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입력 데이터의 정보가 압축되어</a:t>
            </a:r>
            <a:endParaRPr lang="en-US" altLang="ko-KR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여러 작업이 가능한 상태</a:t>
            </a:r>
            <a:endParaRPr lang="en-US" altLang="ko-KR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94C4A02E-7124-1836-C694-CFA7D4C91337}"/>
              </a:ext>
            </a:extLst>
          </p:cNvPr>
          <p:cNvSpPr/>
          <p:nvPr/>
        </p:nvSpPr>
        <p:spPr>
          <a:xfrm>
            <a:off x="4579459" y="2937663"/>
            <a:ext cx="1016000" cy="692523"/>
          </a:xfrm>
          <a:custGeom>
            <a:avLst/>
            <a:gdLst>
              <a:gd name="connsiteX0" fmla="*/ 0 w 974912"/>
              <a:gd name="connsiteY0" fmla="*/ 0 h 692523"/>
              <a:gd name="connsiteX1" fmla="*/ 208430 w 974912"/>
              <a:gd name="connsiteY1" fmla="*/ 53788 h 692523"/>
              <a:gd name="connsiteX2" fmla="*/ 342900 w 974912"/>
              <a:gd name="connsiteY2" fmla="*/ 141194 h 692523"/>
              <a:gd name="connsiteX3" fmla="*/ 423582 w 974912"/>
              <a:gd name="connsiteY3" fmla="*/ 235323 h 692523"/>
              <a:gd name="connsiteX4" fmla="*/ 450477 w 974912"/>
              <a:gd name="connsiteY4" fmla="*/ 289111 h 692523"/>
              <a:gd name="connsiteX5" fmla="*/ 490818 w 974912"/>
              <a:gd name="connsiteY5" fmla="*/ 437029 h 692523"/>
              <a:gd name="connsiteX6" fmla="*/ 484094 w 974912"/>
              <a:gd name="connsiteY6" fmla="*/ 510988 h 692523"/>
              <a:gd name="connsiteX7" fmla="*/ 430306 w 974912"/>
              <a:gd name="connsiteY7" fmla="*/ 611841 h 692523"/>
              <a:gd name="connsiteX8" fmla="*/ 356347 w 974912"/>
              <a:gd name="connsiteY8" fmla="*/ 679076 h 692523"/>
              <a:gd name="connsiteX9" fmla="*/ 316006 w 974912"/>
              <a:gd name="connsiteY9" fmla="*/ 692523 h 692523"/>
              <a:gd name="connsiteX10" fmla="*/ 221877 w 974912"/>
              <a:gd name="connsiteY10" fmla="*/ 679076 h 692523"/>
              <a:gd name="connsiteX11" fmla="*/ 194982 w 974912"/>
              <a:gd name="connsiteY11" fmla="*/ 578223 h 692523"/>
              <a:gd name="connsiteX12" fmla="*/ 228600 w 974912"/>
              <a:gd name="connsiteY12" fmla="*/ 430305 h 692523"/>
              <a:gd name="connsiteX13" fmla="*/ 329453 w 974912"/>
              <a:gd name="connsiteY13" fmla="*/ 316005 h 692523"/>
              <a:gd name="connsiteX14" fmla="*/ 369794 w 974912"/>
              <a:gd name="connsiteY14" fmla="*/ 282388 h 692523"/>
              <a:gd name="connsiteX15" fmla="*/ 416859 w 974912"/>
              <a:gd name="connsiteY15" fmla="*/ 268941 h 692523"/>
              <a:gd name="connsiteX16" fmla="*/ 470647 w 974912"/>
              <a:gd name="connsiteY16" fmla="*/ 248770 h 692523"/>
              <a:gd name="connsiteX17" fmla="*/ 638735 w 974912"/>
              <a:gd name="connsiteY17" fmla="*/ 255494 h 692523"/>
              <a:gd name="connsiteX18" fmla="*/ 685800 w 974912"/>
              <a:gd name="connsiteY18" fmla="*/ 268941 h 692523"/>
              <a:gd name="connsiteX19" fmla="*/ 726141 w 974912"/>
              <a:gd name="connsiteY19" fmla="*/ 275664 h 692523"/>
              <a:gd name="connsiteX20" fmla="*/ 786653 w 974912"/>
              <a:gd name="connsiteY20" fmla="*/ 316005 h 692523"/>
              <a:gd name="connsiteX21" fmla="*/ 833718 w 974912"/>
              <a:gd name="connsiteY21" fmla="*/ 349623 h 692523"/>
              <a:gd name="connsiteX22" fmla="*/ 900953 w 974912"/>
              <a:gd name="connsiteY22" fmla="*/ 437029 h 692523"/>
              <a:gd name="connsiteX23" fmla="*/ 921124 w 974912"/>
              <a:gd name="connsiteY23" fmla="*/ 457200 h 692523"/>
              <a:gd name="connsiteX24" fmla="*/ 948018 w 974912"/>
              <a:gd name="connsiteY24" fmla="*/ 504264 h 692523"/>
              <a:gd name="connsiteX25" fmla="*/ 974912 w 974912"/>
              <a:gd name="connsiteY25" fmla="*/ 537882 h 69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4912" h="692523">
                <a:moveTo>
                  <a:pt x="0" y="0"/>
                </a:moveTo>
                <a:cubicBezTo>
                  <a:pt x="93358" y="10372"/>
                  <a:pt x="88540" y="5832"/>
                  <a:pt x="208430" y="53788"/>
                </a:cubicBezTo>
                <a:cubicBezTo>
                  <a:pt x="256998" y="73215"/>
                  <a:pt x="306323" y="102692"/>
                  <a:pt x="342900" y="141194"/>
                </a:cubicBezTo>
                <a:cubicBezTo>
                  <a:pt x="371363" y="171155"/>
                  <a:pt x="405100" y="198361"/>
                  <a:pt x="423582" y="235323"/>
                </a:cubicBezTo>
                <a:cubicBezTo>
                  <a:pt x="432547" y="253252"/>
                  <a:pt x="442845" y="270575"/>
                  <a:pt x="450477" y="289111"/>
                </a:cubicBezTo>
                <a:cubicBezTo>
                  <a:pt x="471213" y="339469"/>
                  <a:pt x="478368" y="383080"/>
                  <a:pt x="490818" y="437029"/>
                </a:cubicBezTo>
                <a:cubicBezTo>
                  <a:pt x="488577" y="461682"/>
                  <a:pt x="489194" y="486764"/>
                  <a:pt x="484094" y="510988"/>
                </a:cubicBezTo>
                <a:cubicBezTo>
                  <a:pt x="474710" y="555561"/>
                  <a:pt x="457378" y="576647"/>
                  <a:pt x="430306" y="611841"/>
                </a:cubicBezTo>
                <a:cubicBezTo>
                  <a:pt x="404227" y="645743"/>
                  <a:pt x="394739" y="659880"/>
                  <a:pt x="356347" y="679076"/>
                </a:cubicBezTo>
                <a:cubicBezTo>
                  <a:pt x="343669" y="685415"/>
                  <a:pt x="329453" y="688041"/>
                  <a:pt x="316006" y="692523"/>
                </a:cubicBezTo>
                <a:cubicBezTo>
                  <a:pt x="284630" y="688041"/>
                  <a:pt x="250555" y="692572"/>
                  <a:pt x="221877" y="679076"/>
                </a:cubicBezTo>
                <a:cubicBezTo>
                  <a:pt x="197874" y="667781"/>
                  <a:pt x="196287" y="589965"/>
                  <a:pt x="194982" y="578223"/>
                </a:cubicBezTo>
                <a:cubicBezTo>
                  <a:pt x="206188" y="528917"/>
                  <a:pt x="205527" y="475297"/>
                  <a:pt x="228600" y="430305"/>
                </a:cubicBezTo>
                <a:cubicBezTo>
                  <a:pt x="251786" y="385093"/>
                  <a:pt x="290419" y="348533"/>
                  <a:pt x="329453" y="316005"/>
                </a:cubicBezTo>
                <a:cubicBezTo>
                  <a:pt x="342900" y="304799"/>
                  <a:pt x="354382" y="290687"/>
                  <a:pt x="369794" y="282388"/>
                </a:cubicBezTo>
                <a:cubicBezTo>
                  <a:pt x="384160" y="274653"/>
                  <a:pt x="401380" y="274101"/>
                  <a:pt x="416859" y="268941"/>
                </a:cubicBezTo>
                <a:cubicBezTo>
                  <a:pt x="435025" y="262886"/>
                  <a:pt x="452718" y="255494"/>
                  <a:pt x="470647" y="248770"/>
                </a:cubicBezTo>
                <a:cubicBezTo>
                  <a:pt x="526676" y="251011"/>
                  <a:pt x="582906" y="250260"/>
                  <a:pt x="638735" y="255494"/>
                </a:cubicBezTo>
                <a:cubicBezTo>
                  <a:pt x="654980" y="257017"/>
                  <a:pt x="669902" y="265272"/>
                  <a:pt x="685800" y="268941"/>
                </a:cubicBezTo>
                <a:cubicBezTo>
                  <a:pt x="699083" y="272006"/>
                  <a:pt x="712694" y="273423"/>
                  <a:pt x="726141" y="275664"/>
                </a:cubicBezTo>
                <a:lnTo>
                  <a:pt x="786653" y="316005"/>
                </a:lnTo>
                <a:cubicBezTo>
                  <a:pt x="796304" y="322439"/>
                  <a:pt x="827878" y="342949"/>
                  <a:pt x="833718" y="349623"/>
                </a:cubicBezTo>
                <a:cubicBezTo>
                  <a:pt x="857923" y="377286"/>
                  <a:pt x="874961" y="411037"/>
                  <a:pt x="900953" y="437029"/>
                </a:cubicBezTo>
                <a:lnTo>
                  <a:pt x="921124" y="457200"/>
                </a:lnTo>
                <a:cubicBezTo>
                  <a:pt x="941687" y="518891"/>
                  <a:pt x="907314" y="422856"/>
                  <a:pt x="948018" y="504264"/>
                </a:cubicBezTo>
                <a:cubicBezTo>
                  <a:pt x="966592" y="541411"/>
                  <a:pt x="938204" y="525645"/>
                  <a:pt x="974912" y="537882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EB2CC14D-02CE-D841-B935-59DD47E18E0C}"/>
              </a:ext>
            </a:extLst>
          </p:cNvPr>
          <p:cNvSpPr/>
          <p:nvPr/>
        </p:nvSpPr>
        <p:spPr>
          <a:xfrm>
            <a:off x="7228712" y="3057193"/>
            <a:ext cx="1685365" cy="1361139"/>
          </a:xfrm>
          <a:prstGeom prst="flowChartProcess">
            <a:avLst/>
          </a:prstGeom>
          <a:solidFill>
            <a:schemeClr val="tx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 task head </a:t>
            </a:r>
          </a:p>
        </p:txBody>
      </p:sp>
      <p:sp>
        <p:nvSpPr>
          <p:cNvPr id="5" name="설명선: 선 4">
            <a:extLst>
              <a:ext uri="{FF2B5EF4-FFF2-40B4-BE49-F238E27FC236}">
                <a16:creationId xmlns:a16="http://schemas.microsoft.com/office/drawing/2014/main" id="{7117814C-1F64-489E-8066-44EF75552842}"/>
              </a:ext>
            </a:extLst>
          </p:cNvPr>
          <p:cNvSpPr/>
          <p:nvPr/>
        </p:nvSpPr>
        <p:spPr>
          <a:xfrm>
            <a:off x="8741524" y="1626170"/>
            <a:ext cx="2612276" cy="698500"/>
          </a:xfrm>
          <a:prstGeom prst="borderCallout1">
            <a:avLst>
              <a:gd name="adj1" fmla="val 22819"/>
              <a:gd name="adj2" fmla="val -3005"/>
              <a:gd name="adj3" fmla="val 206498"/>
              <a:gd name="adj4" fmla="val -27076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classification head,</a:t>
            </a:r>
          </a:p>
          <a:p>
            <a:pPr algn="ctr"/>
            <a:r>
              <a:rPr lang="en-US" altLang="ko-KR" sz="1300" dirty="0">
                <a:solidFill>
                  <a:schemeClr val="bg2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regression head …</a:t>
            </a:r>
            <a:endParaRPr lang="ko-KR" altLang="en-US" sz="1300" dirty="0">
              <a:solidFill>
                <a:schemeClr val="bg2">
                  <a:lumMod val="7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70F89CC-7082-92F5-E03A-684B1B2E1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471785"/>
              </p:ext>
            </p:extLst>
          </p:nvPr>
        </p:nvGraphicFramePr>
        <p:xfrm>
          <a:off x="5602920" y="2816913"/>
          <a:ext cx="435155" cy="1841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66106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3938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D01FDCB-875D-609E-CB1B-44536BCCE4B4}"/>
              </a:ext>
            </a:extLst>
          </p:cNvPr>
          <p:cNvSpPr/>
          <p:nvPr/>
        </p:nvSpPr>
        <p:spPr>
          <a:xfrm>
            <a:off x="5201770" y="5339345"/>
            <a:ext cx="1452236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latent vector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AA85D9-44F2-29E7-E50E-FEC422800915}"/>
              </a:ext>
            </a:extLst>
          </p:cNvPr>
          <p:cNvSpPr/>
          <p:nvPr/>
        </p:nvSpPr>
        <p:spPr>
          <a:xfrm>
            <a:off x="6219523" y="3630186"/>
            <a:ext cx="827741" cy="215153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100000">
                <a:srgbClr val="FF99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FCA4A13-6E76-F9D0-E64D-A9FA3FE6108C}"/>
              </a:ext>
            </a:extLst>
          </p:cNvPr>
          <p:cNvSpPr/>
          <p:nvPr/>
        </p:nvSpPr>
        <p:spPr>
          <a:xfrm>
            <a:off x="9095525" y="3630186"/>
            <a:ext cx="827742" cy="215153"/>
          </a:xfrm>
          <a:prstGeom prst="rightArrow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442E74-7BA3-75F6-136D-F38AE5A12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81777"/>
              </p:ext>
            </p:extLst>
          </p:nvPr>
        </p:nvGraphicFramePr>
        <p:xfrm>
          <a:off x="10104718" y="2591714"/>
          <a:ext cx="435155" cy="2292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155">
                  <a:extLst>
                    <a:ext uri="{9D8B030D-6E8A-4147-A177-3AD203B41FA5}">
                      <a16:colId xmlns:a16="http://schemas.microsoft.com/office/drawing/2014/main" val="2601565390"/>
                    </a:ext>
                  </a:extLst>
                </a:gridCol>
              </a:tblGrid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30167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21385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60739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0461"/>
                  </a:ext>
                </a:extLst>
              </a:tr>
              <a:tr h="225818">
                <a:tc>
                  <a:txBody>
                    <a:bodyPr/>
                    <a:lstStyle/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  <a:p>
                      <a:pPr marL="0" algn="dist" latinLnBrk="1">
                        <a:lnSpc>
                          <a:spcPts val="300"/>
                        </a:lnSpc>
                      </a:pP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152067"/>
                  </a:ext>
                </a:extLst>
              </a:tr>
              <a:tr h="4131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99922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4FFA27-8059-6780-932A-6C5F7EB4E861}"/>
              </a:ext>
            </a:extLst>
          </p:cNvPr>
          <p:cNvSpPr/>
          <p:nvPr/>
        </p:nvSpPr>
        <p:spPr>
          <a:xfrm>
            <a:off x="9812670" y="5339345"/>
            <a:ext cx="1019250" cy="295903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output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7076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20D70-B118-CD7E-4EDD-D4F0B16F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LG Smart UI Bold" panose="020B0800000101010101" pitchFamily="50" charset="-127"/>
              </a:rPr>
              <a:t>Latent vector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8E8FE-65CB-78F7-DD9E-59BE6E6BE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667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000" dirty="0"/>
              <a:t>왜 </a:t>
            </a:r>
            <a:r>
              <a:rPr lang="en-US" altLang="ko-KR" sz="2000" dirty="0"/>
              <a:t>latent vector</a:t>
            </a:r>
            <a:r>
              <a:rPr lang="ko-KR" altLang="en-US" sz="2000" dirty="0"/>
              <a:t>를 만들어 </a:t>
            </a:r>
            <a:r>
              <a:rPr lang="ko-KR" altLang="en-US" sz="2000" dirty="0" err="1"/>
              <a:t>사용하려는걸까</a:t>
            </a:r>
            <a:r>
              <a:rPr lang="en-US" altLang="ko-KR" sz="2000" dirty="0"/>
              <a:t>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고차원 데이터의 </a:t>
            </a:r>
            <a:r>
              <a:rPr lang="ko-KR" altLang="en-US" sz="2000" dirty="0">
                <a:highlight>
                  <a:srgbClr val="BDE1F8"/>
                </a:highlight>
              </a:rPr>
              <a:t>본질을 저차원으로 </a:t>
            </a:r>
            <a:r>
              <a:rPr lang="ko-KR" altLang="en-US" sz="2000" dirty="0"/>
              <a:t>압축</a:t>
            </a:r>
            <a:r>
              <a:rPr lang="en-US" altLang="ko-KR" sz="2000" dirty="0"/>
              <a:t>!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A51A82F-7311-76F5-5AF2-DAFD3A347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871133"/>
              </p:ext>
            </p:extLst>
          </p:nvPr>
        </p:nvGraphicFramePr>
        <p:xfrm>
          <a:off x="7034603" y="2783906"/>
          <a:ext cx="400649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649">
                  <a:extLst>
                    <a:ext uri="{9D8B030D-6E8A-4147-A177-3AD203B41FA5}">
                      <a16:colId xmlns:a16="http://schemas.microsoft.com/office/drawing/2014/main" val="2196269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84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8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476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23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1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1979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D521C2-5D30-F776-7125-652E70D1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669194"/>
              </p:ext>
            </p:extLst>
          </p:nvPr>
        </p:nvGraphicFramePr>
        <p:xfrm>
          <a:off x="1206093" y="3017070"/>
          <a:ext cx="22179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850">
                  <a:extLst>
                    <a:ext uri="{9D8B030D-6E8A-4147-A177-3AD203B41FA5}">
                      <a16:colId xmlns:a16="http://schemas.microsoft.com/office/drawing/2014/main" val="1588374664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2917090726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2914890334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324689780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326437302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906206460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236746129"/>
                    </a:ext>
                  </a:extLst>
                </a:gridCol>
              </a:tblGrid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23964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37338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571769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11772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23492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BDE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649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B2E8FDF-3C00-9E15-075E-683006D11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024249"/>
              </p:ext>
            </p:extLst>
          </p:nvPr>
        </p:nvGraphicFramePr>
        <p:xfrm>
          <a:off x="1433255" y="2849556"/>
          <a:ext cx="22179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850">
                  <a:extLst>
                    <a:ext uri="{9D8B030D-6E8A-4147-A177-3AD203B41FA5}">
                      <a16:colId xmlns:a16="http://schemas.microsoft.com/office/drawing/2014/main" val="1588374664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2917090726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2914890334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324689780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326437302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906206460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236746129"/>
                    </a:ext>
                  </a:extLst>
                </a:gridCol>
              </a:tblGrid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23964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37338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571769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11772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23492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649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E4C474D-B6E5-0ACB-D5BF-ADB125A52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806152"/>
              </p:ext>
            </p:extLst>
          </p:nvPr>
        </p:nvGraphicFramePr>
        <p:xfrm>
          <a:off x="1862179" y="2672170"/>
          <a:ext cx="22179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850">
                  <a:extLst>
                    <a:ext uri="{9D8B030D-6E8A-4147-A177-3AD203B41FA5}">
                      <a16:colId xmlns:a16="http://schemas.microsoft.com/office/drawing/2014/main" val="1588374664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2917090726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2914890334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324689780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326437302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906206460"/>
                    </a:ext>
                  </a:extLst>
                </a:gridCol>
                <a:gridCol w="316850">
                  <a:extLst>
                    <a:ext uri="{9D8B030D-6E8A-4147-A177-3AD203B41FA5}">
                      <a16:colId xmlns:a16="http://schemas.microsoft.com/office/drawing/2014/main" val="236746129"/>
                    </a:ext>
                  </a:extLst>
                </a:gridCol>
              </a:tblGrid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23964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37338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571769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11772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23492"/>
                  </a:ext>
                </a:extLst>
              </a:tr>
              <a:tr h="344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6497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F2D4C7-4A48-48AB-68F9-BE6DB8FDA7E6}"/>
              </a:ext>
            </a:extLst>
          </p:cNvPr>
          <p:cNvSpPr/>
          <p:nvPr/>
        </p:nvSpPr>
        <p:spPr>
          <a:xfrm>
            <a:off x="8470253" y="2720237"/>
            <a:ext cx="2737449" cy="531925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계산의 효율성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D6E154C-0516-4C1D-C8A5-F67E52C9D42C}"/>
              </a:ext>
            </a:extLst>
          </p:cNvPr>
          <p:cNvSpPr/>
          <p:nvPr/>
        </p:nvSpPr>
        <p:spPr>
          <a:xfrm>
            <a:off x="8470250" y="3630464"/>
            <a:ext cx="2737449" cy="531925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노이즈 제거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89D8618-8DD9-A9BB-E79E-94F4A850EFA1}"/>
              </a:ext>
            </a:extLst>
          </p:cNvPr>
          <p:cNvSpPr/>
          <p:nvPr/>
        </p:nvSpPr>
        <p:spPr>
          <a:xfrm>
            <a:off x="8470252" y="4540691"/>
            <a:ext cx="2737449" cy="531925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일반화 능력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E4F0318-1C12-4F07-DFB9-18BF67B53884}"/>
              </a:ext>
            </a:extLst>
          </p:cNvPr>
          <p:cNvSpPr/>
          <p:nvPr/>
        </p:nvSpPr>
        <p:spPr>
          <a:xfrm>
            <a:off x="4743105" y="3320705"/>
            <a:ext cx="1368529" cy="1026092"/>
          </a:xfrm>
          <a:prstGeom prst="rightArrow">
            <a:avLst>
              <a:gd name="adj1" fmla="val 71298"/>
              <a:gd name="adj2" fmla="val 2681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6,144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배</a:t>
            </a:r>
            <a:endParaRPr lang="en-US" altLang="ko-KR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압축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C162CBF-6B40-F08E-E32E-EE5C8855E4FD}"/>
              </a:ext>
            </a:extLst>
          </p:cNvPr>
          <p:cNvSpPr/>
          <p:nvPr/>
        </p:nvSpPr>
        <p:spPr>
          <a:xfrm>
            <a:off x="1638246" y="3505113"/>
            <a:ext cx="2163397" cy="657276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channel</a:t>
            </a:r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 의</a:t>
            </a:r>
            <a:endParaRPr lang="en-US" altLang="ko-KR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1024 x 1024 image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67CB24B-DEC5-D47C-5385-DBEC6A302AAD}"/>
              </a:ext>
            </a:extLst>
          </p:cNvPr>
          <p:cNvSpPr/>
          <p:nvPr/>
        </p:nvSpPr>
        <p:spPr>
          <a:xfrm>
            <a:off x="6614703" y="3505113"/>
            <a:ext cx="1240448" cy="657276"/>
          </a:xfrm>
          <a:prstGeom prst="round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512 </a:t>
            </a:r>
            <a:r>
              <a:rPr lang="ko-KR" altLang="en-US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차원의</a:t>
            </a:r>
            <a:endParaRPr lang="en-US" altLang="ko-KR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vector</a:t>
            </a:r>
            <a:endParaRPr lang="ko-KR" altLang="en-US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24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1CF32-E844-83DF-4C21-95E72BB6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LG Smart UI Bold" panose="020B0800000101010101" pitchFamily="50" charset="-127"/>
              </a:rPr>
              <a:t>Latent vector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DB0F30-B9F4-3060-6B49-198872A5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즉 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LATENT VECTOR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</a:p>
          <a:p>
            <a:pPr marL="0" indent="0">
              <a:buNone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고차원 데이터의 </a:t>
            </a:r>
            <a:r>
              <a:rPr lang="ko-KR" altLang="en-US" sz="2000" dirty="0" err="1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저차원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압축 표현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원본 데이터의 핵심 특성을 </a:t>
            </a:r>
            <a:r>
              <a:rPr lang="ko-KR" altLang="en-US" sz="2000" dirty="0" err="1"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담고있는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것</a:t>
            </a: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여기서 고차원 데이터 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= 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텍스트 등</a:t>
            </a: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여기서 </a:t>
            </a:r>
            <a:r>
              <a:rPr lang="ko-KR" altLang="en-US" sz="2000" dirty="0" err="1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저차원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압축 표현 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= 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숫자로 표현되어진 벡터</a:t>
            </a: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7DCAB-4202-6978-BD54-5577FCF7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2579087"/>
            <a:ext cx="2818681" cy="281868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382FC39-0856-9DE8-85F4-A35A5E292D8E}"/>
              </a:ext>
            </a:extLst>
          </p:cNvPr>
          <p:cNvCxnSpPr>
            <a:cxnSpLocks/>
          </p:cNvCxnSpPr>
          <p:nvPr/>
        </p:nvCxnSpPr>
        <p:spPr>
          <a:xfrm>
            <a:off x="3548329" y="3988428"/>
            <a:ext cx="6441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6025A21-44D9-78E0-8612-378ADE1B3BDE}"/>
              </a:ext>
            </a:extLst>
          </p:cNvPr>
          <p:cNvCxnSpPr>
            <a:cxnSpLocks/>
          </p:cNvCxnSpPr>
          <p:nvPr/>
        </p:nvCxnSpPr>
        <p:spPr>
          <a:xfrm>
            <a:off x="7157052" y="3988428"/>
            <a:ext cx="6441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E0B7B7-32D7-AE83-87FC-2A0C577581FA}"/>
              </a:ext>
            </a:extLst>
          </p:cNvPr>
          <p:cNvSpPr/>
          <p:nvPr/>
        </p:nvSpPr>
        <p:spPr>
          <a:xfrm>
            <a:off x="4904116" y="3610231"/>
            <a:ext cx="1541253" cy="78212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encoder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C5AFC6-82A8-C35F-135C-D9F94F64AFCC}"/>
              </a:ext>
            </a:extLst>
          </p:cNvPr>
          <p:cNvGrpSpPr/>
          <p:nvPr/>
        </p:nvGrpSpPr>
        <p:grpSpPr>
          <a:xfrm>
            <a:off x="8512840" y="2796332"/>
            <a:ext cx="977660" cy="2142366"/>
            <a:chOff x="8718430" y="2583547"/>
            <a:chExt cx="977660" cy="214236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9459263-1133-5BA0-85D7-7EAD54A466AE}"/>
                </a:ext>
              </a:extLst>
            </p:cNvPr>
            <p:cNvGrpSpPr/>
            <p:nvPr/>
          </p:nvGrpSpPr>
          <p:grpSpPr>
            <a:xfrm>
              <a:off x="8885208" y="3253671"/>
              <a:ext cx="644105" cy="1472242"/>
              <a:chOff x="7039153" y="3295290"/>
              <a:chExt cx="644105" cy="14722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997BA58-22CB-B79D-084B-99F6E7169319}"/>
                  </a:ext>
                </a:extLst>
              </p:cNvPr>
              <p:cNvSpPr/>
              <p:nvPr/>
            </p:nvSpPr>
            <p:spPr>
              <a:xfrm>
                <a:off x="7039153" y="3295290"/>
                <a:ext cx="644105" cy="147224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프리젠테이션 5 Medium" pitchFamily="2" charset="-127"/>
                    <a:ea typeface="프리젠테이션 5 Medium" pitchFamily="2" charset="-127"/>
                  </a:rPr>
                  <a:t>0.62</a:t>
                </a:r>
              </a:p>
              <a:p>
                <a:pPr algn="ctr"/>
                <a:endParaRPr lang="en-US" altLang="ko-KR" dirty="0"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endParaRPr lang="en-US" altLang="ko-KR" dirty="0"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en-US" altLang="ko-KR" dirty="0">
                    <a:latin typeface="프리젠테이션 5 Medium" pitchFamily="2" charset="-127"/>
                    <a:ea typeface="프리젠테이션 5 Medium" pitchFamily="2" charset="-127"/>
                  </a:rPr>
                  <a:t>0.98</a:t>
                </a:r>
                <a:endParaRPr lang="ko-KR" altLang="en-US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B682DFE-6510-A74D-8E11-4B16D5D31A6A}"/>
                  </a:ext>
                </a:extLst>
              </p:cNvPr>
              <p:cNvCxnSpPr>
                <a:cxnSpLocks/>
                <a:stCxn id="12" idx="1"/>
                <a:endCxn id="12" idx="3"/>
              </p:cNvCxnSpPr>
              <p:nvPr/>
            </p:nvCxnSpPr>
            <p:spPr>
              <a:xfrm>
                <a:off x="7039153" y="4031411"/>
                <a:ext cx="64410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E03649-41B9-960B-EC21-94B44D9F1887}"/>
                </a:ext>
              </a:extLst>
            </p:cNvPr>
            <p:cNvSpPr txBox="1"/>
            <p:nvPr/>
          </p:nvSpPr>
          <p:spPr>
            <a:xfrm>
              <a:off x="8718430" y="2583547"/>
              <a:ext cx="97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latent</a:t>
              </a:r>
              <a:r>
                <a:rPr lang="ko-KR" altLang="en-US" dirty="0"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lang="en-US" altLang="ko-KR" dirty="0">
                  <a:latin typeface="프리젠테이션 5 Medium" pitchFamily="2" charset="-127"/>
                  <a:ea typeface="프리젠테이션 5 Medium" pitchFamily="2" charset="-127"/>
                </a:rPr>
                <a:t>vector</a:t>
              </a:r>
              <a:endParaRPr lang="ko-KR" altLang="en-US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4D13ABA-7EC6-0DCA-7889-A15FFE2A41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974349" y="2579086"/>
            <a:ext cx="2818681" cy="2818681"/>
          </a:xfrm>
          <a:prstGeom prst="rect">
            <a:avLst/>
          </a:prstGeom>
        </p:spPr>
      </p:pic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09C3EA38-FB7A-F170-3493-21843B454F2B}"/>
              </a:ext>
            </a:extLst>
          </p:cNvPr>
          <p:cNvSpPr/>
          <p:nvPr/>
        </p:nvSpPr>
        <p:spPr>
          <a:xfrm>
            <a:off x="10383689" y="1305101"/>
            <a:ext cx="1489494" cy="1273985"/>
          </a:xfrm>
          <a:prstGeom prst="wedgeEllipseCallout">
            <a:avLst/>
          </a:prstGeom>
          <a:solidFill>
            <a:schemeClr val="bg1">
              <a:alpha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 벡터</a:t>
            </a: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안에</a:t>
            </a:r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나 있다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92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38966-18A0-2521-2689-F9829FDB0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15A1-97E4-21D0-010C-FCF260C9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LG Smart UI Bold" panose="020B0800000101010101" pitchFamily="50" charset="-127"/>
              </a:rPr>
              <a:t>Latent vector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9ED60D-19C5-2D23-2450-33D7939CF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좋은 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LATENT VECTOR?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의미적 유사성과 중요한 특성을 </a:t>
            </a:r>
            <a:r>
              <a:rPr lang="ko-KR" altLang="en-US" sz="2000" dirty="0" err="1"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담아냄</a:t>
            </a: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우리가 모델을 학습시키는 주 목표는</a:t>
            </a:r>
            <a:endParaRPr lang="en-US" altLang="ko-KR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여기서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 encoder)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이 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latent vector</a:t>
            </a:r>
            <a:r>
              <a:rPr lang="ko-KR" altLang="en-US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잘 만들어낼 수 있도록 </a:t>
            </a:r>
            <a:r>
              <a:rPr lang="ko-KR" altLang="en-US" sz="2000" dirty="0" err="1"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하는것</a:t>
            </a:r>
            <a:r>
              <a:rPr lang="en-US" altLang="ko-KR" sz="2000" dirty="0"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  <a:endParaRPr lang="ko-KR" altLang="en-US" sz="2000" dirty="0"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922CF2-CC5D-8434-C050-8EA65E542A1F}"/>
              </a:ext>
            </a:extLst>
          </p:cNvPr>
          <p:cNvGrpSpPr/>
          <p:nvPr/>
        </p:nvGrpSpPr>
        <p:grpSpPr>
          <a:xfrm>
            <a:off x="7477664" y="1550598"/>
            <a:ext cx="3876136" cy="3756804"/>
            <a:chOff x="8541588" y="465826"/>
            <a:chExt cx="3201838" cy="2842404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556F9913-58CC-CF27-9B97-E006664BC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5746" y="465826"/>
              <a:ext cx="0" cy="2842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46333BDA-FBDF-D75B-B618-A0D83CBB5C03}"/>
                </a:ext>
              </a:extLst>
            </p:cNvPr>
            <p:cNvCxnSpPr>
              <a:cxnSpLocks/>
            </p:cNvCxnSpPr>
            <p:nvPr/>
          </p:nvCxnSpPr>
          <p:spPr>
            <a:xfrm>
              <a:off x="8541588" y="3111261"/>
              <a:ext cx="32018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8F25C7-EC8F-9CF4-D067-33D44B2CDCE5}"/>
              </a:ext>
            </a:extLst>
          </p:cNvPr>
          <p:cNvSpPr/>
          <p:nvPr/>
        </p:nvSpPr>
        <p:spPr>
          <a:xfrm>
            <a:off x="4554747" y="3429000"/>
            <a:ext cx="1541253" cy="782123"/>
          </a:xfrm>
          <a:prstGeom prst="rect">
            <a:avLst/>
          </a:prstGeom>
          <a:solidFill>
            <a:schemeClr val="tx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encoder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1E9B6-6CBE-1062-5D59-F8355108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16" y="2753662"/>
            <a:ext cx="1623074" cy="1623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C0DFF-6A40-5F11-A26D-A955B3C6D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23" y="2700642"/>
            <a:ext cx="1674832" cy="16748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582C68-14C3-DD12-B173-274B9957F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231" y="3429000"/>
            <a:ext cx="2011093" cy="20110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524C6A-54FA-FFDA-EBA8-2701A08BA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145" y="3619731"/>
            <a:ext cx="1820362" cy="182036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6F9C25B-0557-91CF-ED8B-99C7F926D939}"/>
              </a:ext>
            </a:extLst>
          </p:cNvPr>
          <p:cNvCxnSpPr>
            <a:cxnSpLocks/>
          </p:cNvCxnSpPr>
          <p:nvPr/>
        </p:nvCxnSpPr>
        <p:spPr>
          <a:xfrm>
            <a:off x="3230372" y="3294063"/>
            <a:ext cx="1334989" cy="27113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909B91D-9D74-4FBC-AA15-C91162A2CE38}"/>
              </a:ext>
            </a:extLst>
          </p:cNvPr>
          <p:cNvCxnSpPr>
            <a:cxnSpLocks/>
          </p:cNvCxnSpPr>
          <p:nvPr/>
        </p:nvCxnSpPr>
        <p:spPr>
          <a:xfrm>
            <a:off x="2085716" y="3538058"/>
            <a:ext cx="2469031" cy="21453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C276C34-1310-231C-56A8-D895440A08A2}"/>
              </a:ext>
            </a:extLst>
          </p:cNvPr>
          <p:cNvCxnSpPr>
            <a:cxnSpLocks/>
          </p:cNvCxnSpPr>
          <p:nvPr/>
        </p:nvCxnSpPr>
        <p:spPr>
          <a:xfrm flipV="1">
            <a:off x="2667231" y="3876028"/>
            <a:ext cx="1887516" cy="676884"/>
          </a:xfrm>
          <a:prstGeom prst="straightConnector1">
            <a:avLst/>
          </a:prstGeom>
          <a:ln w="38100">
            <a:solidFill>
              <a:srgbClr val="FF99C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1C9055A-203B-2F74-C357-378A5DFC01E4}"/>
              </a:ext>
            </a:extLst>
          </p:cNvPr>
          <p:cNvCxnSpPr>
            <a:cxnSpLocks/>
          </p:cNvCxnSpPr>
          <p:nvPr/>
        </p:nvCxnSpPr>
        <p:spPr>
          <a:xfrm flipV="1">
            <a:off x="4077175" y="4007033"/>
            <a:ext cx="460319" cy="3996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564FEB7-F901-0874-47FF-DEFE446A6A59}"/>
              </a:ext>
            </a:extLst>
          </p:cNvPr>
          <p:cNvCxnSpPr>
            <a:cxnSpLocks/>
          </p:cNvCxnSpPr>
          <p:nvPr/>
        </p:nvCxnSpPr>
        <p:spPr>
          <a:xfrm flipV="1">
            <a:off x="7106445" y="2148367"/>
            <a:ext cx="1784513" cy="75740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6A8AA1-ADE2-F1C5-7BF0-C6955CE8C83E}"/>
              </a:ext>
            </a:extLst>
          </p:cNvPr>
          <p:cNvCxnSpPr>
            <a:cxnSpLocks/>
          </p:cNvCxnSpPr>
          <p:nvPr/>
        </p:nvCxnSpPr>
        <p:spPr>
          <a:xfrm flipV="1">
            <a:off x="7096664" y="1828801"/>
            <a:ext cx="1955771" cy="2405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3A3AB71-F76B-42E6-37D9-65AB9CF651C1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7088843" y="2136865"/>
            <a:ext cx="2705014" cy="1703643"/>
          </a:xfrm>
          <a:prstGeom prst="straightConnector1">
            <a:avLst/>
          </a:prstGeom>
          <a:ln w="38100">
            <a:solidFill>
              <a:srgbClr val="FF99C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AF382AA-DE3B-DE60-8810-F9F170012764}"/>
              </a:ext>
            </a:extLst>
          </p:cNvPr>
          <p:cNvCxnSpPr>
            <a:cxnSpLocks/>
          </p:cNvCxnSpPr>
          <p:nvPr/>
        </p:nvCxnSpPr>
        <p:spPr>
          <a:xfrm flipV="1">
            <a:off x="7027909" y="2021574"/>
            <a:ext cx="2563755" cy="26481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AA14EAF2-64F6-0D36-13F7-406D7FBBC5B4}"/>
              </a:ext>
            </a:extLst>
          </p:cNvPr>
          <p:cNvSpPr/>
          <p:nvPr/>
        </p:nvSpPr>
        <p:spPr>
          <a:xfrm>
            <a:off x="9046404" y="1721782"/>
            <a:ext cx="161465" cy="159104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7F60722F-16E7-5964-1195-E5E4B6F6F988}"/>
              </a:ext>
            </a:extLst>
          </p:cNvPr>
          <p:cNvSpPr/>
          <p:nvPr/>
        </p:nvSpPr>
        <p:spPr>
          <a:xfrm>
            <a:off x="8864036" y="2033022"/>
            <a:ext cx="161465" cy="159104"/>
          </a:xfrm>
          <a:prstGeom prst="flowChartConnecto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62A086B9-FF16-C0C3-3091-C5822F8E444D}"/>
              </a:ext>
            </a:extLst>
          </p:cNvPr>
          <p:cNvSpPr/>
          <p:nvPr/>
        </p:nvSpPr>
        <p:spPr>
          <a:xfrm>
            <a:off x="9510932" y="1910293"/>
            <a:ext cx="161465" cy="159104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DC55EDAF-0F55-ACB4-E0AA-C298688DDBD5}"/>
              </a:ext>
            </a:extLst>
          </p:cNvPr>
          <p:cNvSpPr/>
          <p:nvPr/>
        </p:nvSpPr>
        <p:spPr>
          <a:xfrm>
            <a:off x="9790945" y="2038943"/>
            <a:ext cx="161465" cy="159104"/>
          </a:xfrm>
          <a:prstGeom prst="flowChartConnector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B69DB54-90DC-844A-0751-7A861D84DD7A}"/>
              </a:ext>
            </a:extLst>
          </p:cNvPr>
          <p:cNvGrpSpPr/>
          <p:nvPr/>
        </p:nvGrpSpPr>
        <p:grpSpPr>
          <a:xfrm>
            <a:off x="6721587" y="1577230"/>
            <a:ext cx="352054" cy="741961"/>
            <a:chOff x="8679619" y="4007032"/>
            <a:chExt cx="462874" cy="931665"/>
          </a:xfrm>
          <a:solidFill>
            <a:srgbClr val="7030A0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3F6E0B-518F-5DF6-6940-D7147E650378}"/>
                </a:ext>
              </a:extLst>
            </p:cNvPr>
            <p:cNvSpPr/>
            <p:nvPr/>
          </p:nvSpPr>
          <p:spPr>
            <a:xfrm>
              <a:off x="8679619" y="4007032"/>
              <a:ext cx="462874" cy="931665"/>
            </a:xfrm>
            <a:prstGeom prst="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endParaRPr lang="en-US" altLang="ko-KR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231BBDD-3CC1-00B5-D7D5-61B64B4F68EA}"/>
                </a:ext>
              </a:extLst>
            </p:cNvPr>
            <p:cNvCxnSpPr>
              <a:cxnSpLocks/>
              <a:stCxn id="43" idx="1"/>
              <a:endCxn id="43" idx="3"/>
            </p:cNvCxnSpPr>
            <p:nvPr/>
          </p:nvCxnSpPr>
          <p:spPr>
            <a:xfrm>
              <a:off x="8679619" y="4472865"/>
              <a:ext cx="462874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8F65E2D-A45A-02D6-B4F4-E65E88716137}"/>
              </a:ext>
            </a:extLst>
          </p:cNvPr>
          <p:cNvGrpSpPr/>
          <p:nvPr/>
        </p:nvGrpSpPr>
        <p:grpSpPr>
          <a:xfrm>
            <a:off x="6727301" y="2534793"/>
            <a:ext cx="352054" cy="741961"/>
            <a:chOff x="8679619" y="4007032"/>
            <a:chExt cx="462874" cy="931665"/>
          </a:xfrm>
          <a:solidFill>
            <a:schemeClr val="tx2"/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64D666C-C3B7-6681-E622-C15129BDB0AD}"/>
                </a:ext>
              </a:extLst>
            </p:cNvPr>
            <p:cNvSpPr/>
            <p:nvPr/>
          </p:nvSpPr>
          <p:spPr>
            <a:xfrm>
              <a:off x="8679619" y="4007032"/>
              <a:ext cx="462874" cy="931665"/>
            </a:xfrm>
            <a:prstGeom prst="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endParaRPr lang="en-US" altLang="ko-KR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79E831E-3B58-0783-00E6-6A4BBDD7CB97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8679619" y="4472865"/>
              <a:ext cx="462874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859D5B-0796-2DF8-D298-6AB89D15AE11}"/>
              </a:ext>
            </a:extLst>
          </p:cNvPr>
          <p:cNvGrpSpPr/>
          <p:nvPr/>
        </p:nvGrpSpPr>
        <p:grpSpPr>
          <a:xfrm>
            <a:off x="6736789" y="3469527"/>
            <a:ext cx="352054" cy="741961"/>
            <a:chOff x="8679619" y="4007032"/>
            <a:chExt cx="462874" cy="931665"/>
          </a:xfrm>
          <a:solidFill>
            <a:srgbClr val="FF99CC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E77231C-34DA-2448-AC13-52CF98563010}"/>
                </a:ext>
              </a:extLst>
            </p:cNvPr>
            <p:cNvSpPr/>
            <p:nvPr/>
          </p:nvSpPr>
          <p:spPr>
            <a:xfrm>
              <a:off x="8679619" y="4007032"/>
              <a:ext cx="462874" cy="931665"/>
            </a:xfrm>
            <a:prstGeom prst="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endParaRPr lang="en-US" altLang="ko-KR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C0DCED1-1C12-6DEC-6313-82B2DD78F831}"/>
                </a:ext>
              </a:extLst>
            </p:cNvPr>
            <p:cNvCxnSpPr>
              <a:cxnSpLocks/>
              <a:stCxn id="51" idx="1"/>
              <a:endCxn id="51" idx="3"/>
            </p:cNvCxnSpPr>
            <p:nvPr/>
          </p:nvCxnSpPr>
          <p:spPr>
            <a:xfrm>
              <a:off x="8679619" y="4472865"/>
              <a:ext cx="462874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E77F82D-DF72-3861-7968-BC7842222015}"/>
              </a:ext>
            </a:extLst>
          </p:cNvPr>
          <p:cNvGrpSpPr/>
          <p:nvPr/>
        </p:nvGrpSpPr>
        <p:grpSpPr>
          <a:xfrm>
            <a:off x="6730782" y="4372147"/>
            <a:ext cx="352054" cy="741961"/>
            <a:chOff x="8679619" y="4007032"/>
            <a:chExt cx="462874" cy="931665"/>
          </a:xfrm>
          <a:solidFill>
            <a:srgbClr val="00B0F0"/>
          </a:solidFill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19207B-9D81-A0D3-EA67-6462877A2997}"/>
                </a:ext>
              </a:extLst>
            </p:cNvPr>
            <p:cNvSpPr/>
            <p:nvPr/>
          </p:nvSpPr>
          <p:spPr>
            <a:xfrm>
              <a:off x="8679619" y="4007032"/>
              <a:ext cx="462874" cy="931665"/>
            </a:xfrm>
            <a:prstGeom prst="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endParaRPr lang="en-US" altLang="ko-KR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5FB8C7A-A7C4-5FEE-F5A7-B2FE48BDCCBB}"/>
                </a:ext>
              </a:extLst>
            </p:cNvPr>
            <p:cNvCxnSpPr>
              <a:cxnSpLocks/>
              <a:stCxn id="54" idx="1"/>
              <a:endCxn id="54" idx="3"/>
            </p:cNvCxnSpPr>
            <p:nvPr/>
          </p:nvCxnSpPr>
          <p:spPr>
            <a:xfrm>
              <a:off x="8679619" y="4472865"/>
              <a:ext cx="462874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CFE118E-F12F-0A75-5F53-8020999FB9D1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6119023" y="1948211"/>
            <a:ext cx="602564" cy="15213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501BF0-A714-2E74-F909-C401A5AB1267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113253" y="2905774"/>
            <a:ext cx="614048" cy="79150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B5541D-6ECD-5055-21BF-953B9F2062E5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6120450" y="3840508"/>
            <a:ext cx="616339" cy="103750"/>
          </a:xfrm>
          <a:prstGeom prst="straightConnector1">
            <a:avLst/>
          </a:prstGeom>
          <a:ln w="38100">
            <a:solidFill>
              <a:srgbClr val="FF99C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245481C-290C-47CE-16A0-A8C540600046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6120450" y="4125722"/>
            <a:ext cx="610332" cy="6174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C46590B-0E78-0D84-4076-4039675EB57F}"/>
              </a:ext>
            </a:extLst>
          </p:cNvPr>
          <p:cNvSpPr txBox="1"/>
          <p:nvPr/>
        </p:nvSpPr>
        <p:spPr>
          <a:xfrm>
            <a:off x="6408784" y="894066"/>
            <a:ext cx="97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latent</a:t>
            </a:r>
            <a:r>
              <a:rPr lang="ko-KR" altLang="en-US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dirty="0">
                <a:latin typeface="프리젠테이션 5 Medium" pitchFamily="2" charset="-127"/>
                <a:ea typeface="프리젠테이션 5 Medium" pitchFamily="2" charset="-127"/>
              </a:rPr>
              <a:t>vector</a:t>
            </a:r>
            <a:endParaRPr lang="ko-KR" altLang="en-US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0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7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3">
      <a:majorFont>
        <a:latin typeface="레시피코리아 Medium"/>
        <a:ea typeface="레시피코리아 Medium"/>
        <a:cs typeface=""/>
      </a:majorFont>
      <a:minorFont>
        <a:latin typeface="프리젠테이션 5 Medium"/>
        <a:ea typeface="프리젠테이션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8059</TotalTime>
  <Words>3076</Words>
  <Application>Microsoft Office PowerPoint</Application>
  <PresentationFormat>와이드스크린</PresentationFormat>
  <Paragraphs>762</Paragraphs>
  <Slides>39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맑은 고딕</vt:lpstr>
      <vt:lpstr>LG Smart UI Bold</vt:lpstr>
      <vt:lpstr>레시피코리아 Medium</vt:lpstr>
      <vt:lpstr>Wingdings</vt:lpstr>
      <vt:lpstr>프리젠테이션 5 Medium</vt:lpstr>
      <vt:lpstr>Microsoft GothicNeo</vt:lpstr>
      <vt:lpstr>Arial</vt:lpstr>
      <vt:lpstr>Office 테마</vt:lpstr>
      <vt:lpstr>자기지도학습 특강</vt:lpstr>
      <vt:lpstr>Content</vt:lpstr>
      <vt:lpstr>Background</vt:lpstr>
      <vt:lpstr>Supervised learning</vt:lpstr>
      <vt:lpstr>Supervised learning</vt:lpstr>
      <vt:lpstr>Supervised learning</vt:lpstr>
      <vt:lpstr>Latent vector</vt:lpstr>
      <vt:lpstr>Latent vector</vt:lpstr>
      <vt:lpstr>Latent vector</vt:lpstr>
      <vt:lpstr>Latent vector</vt:lpstr>
      <vt:lpstr>Latent vector and Learning </vt:lpstr>
      <vt:lpstr>Data and labeling</vt:lpstr>
      <vt:lpstr>Data and labeling</vt:lpstr>
      <vt:lpstr>Self supervised learning</vt:lpstr>
      <vt:lpstr>Self supervised learning</vt:lpstr>
      <vt:lpstr>Signal</vt:lpstr>
      <vt:lpstr>Signal</vt:lpstr>
      <vt:lpstr>Signal</vt:lpstr>
      <vt:lpstr>Data and labeling</vt:lpstr>
      <vt:lpstr>Self supervised learning</vt:lpstr>
      <vt:lpstr>Self supervised learning</vt:lpstr>
      <vt:lpstr>Self supervised learning</vt:lpstr>
      <vt:lpstr>Self supervised learning</vt:lpstr>
      <vt:lpstr>Self supervised learning</vt:lpstr>
      <vt:lpstr>Pretext task</vt:lpstr>
      <vt:lpstr>Downstream task</vt:lpstr>
      <vt:lpstr>Examples</vt:lpstr>
      <vt:lpstr>Rotation Task</vt:lpstr>
      <vt:lpstr>Rotation Task</vt:lpstr>
      <vt:lpstr>Rotation Task</vt:lpstr>
      <vt:lpstr>SimCLR</vt:lpstr>
      <vt:lpstr>SimCLR</vt:lpstr>
      <vt:lpstr>SimCLR</vt:lpstr>
      <vt:lpstr>MAE</vt:lpstr>
      <vt:lpstr>MAE</vt:lpstr>
      <vt:lpstr>MAE</vt:lpstr>
      <vt:lpstr>Conclusion</vt:lpstr>
      <vt:lpstr>Conclusion</vt:lpstr>
      <vt:lpstr>code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언지 김</dc:creator>
  <cp:lastModifiedBy>언지 김</cp:lastModifiedBy>
  <cp:revision>24</cp:revision>
  <dcterms:created xsi:type="dcterms:W3CDTF">2025-09-06T14:22:55Z</dcterms:created>
  <dcterms:modified xsi:type="dcterms:W3CDTF">2025-09-18T05:01:50Z</dcterms:modified>
</cp:coreProperties>
</file>